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31"/>
  </p:notesMasterIdLst>
  <p:sldIdLst>
    <p:sldId id="256" r:id="rId2"/>
    <p:sldId id="259" r:id="rId3"/>
    <p:sldId id="305" r:id="rId4"/>
    <p:sldId id="304" r:id="rId5"/>
    <p:sldId id="264" r:id="rId6"/>
    <p:sldId id="303" r:id="rId7"/>
    <p:sldId id="261" r:id="rId8"/>
    <p:sldId id="282" r:id="rId9"/>
    <p:sldId id="288" r:id="rId10"/>
    <p:sldId id="265" r:id="rId11"/>
    <p:sldId id="299" r:id="rId12"/>
    <p:sldId id="268" r:id="rId13"/>
    <p:sldId id="307" r:id="rId14"/>
    <p:sldId id="291" r:id="rId15"/>
    <p:sldId id="270" r:id="rId16"/>
    <p:sldId id="273" r:id="rId17"/>
    <p:sldId id="302" r:id="rId18"/>
    <p:sldId id="306" r:id="rId19"/>
    <p:sldId id="293" r:id="rId20"/>
    <p:sldId id="274" r:id="rId21"/>
    <p:sldId id="292" r:id="rId22"/>
    <p:sldId id="279" r:id="rId23"/>
    <p:sldId id="276" r:id="rId24"/>
    <p:sldId id="278" r:id="rId25"/>
    <p:sldId id="287" r:id="rId26"/>
    <p:sldId id="275" r:id="rId27"/>
    <p:sldId id="271" r:id="rId28"/>
    <p:sldId id="308" r:id="rId29"/>
    <p:sldId id="300"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TT Norms" panose="020B060402020202020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61" autoAdjust="0"/>
  </p:normalViewPr>
  <p:slideViewPr>
    <p:cSldViewPr snapToGrid="0">
      <p:cViewPr varScale="1">
        <p:scale>
          <a:sx n="53" d="100"/>
          <a:sy n="53" d="100"/>
        </p:scale>
        <p:origin x="772" y="40"/>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7329499117184E-2"/>
          <c:y val="4.5288006449049706E-2"/>
          <c:w val="0.89760477280422901"/>
          <c:h val="0.5063559077548504"/>
        </c:manualLayout>
      </c:layout>
      <c:barChart>
        <c:barDir val="col"/>
        <c:grouping val="stack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Increased productivity</c:v>
                </c:pt>
                <c:pt idx="1">
                  <c:v>Lower costs</c:v>
                </c:pt>
                <c:pt idx="2">
                  <c:v>Increased productivity and decreased errors</c:v>
                </c:pt>
                <c:pt idx="3">
                  <c:v>Faster speed to market</c:v>
                </c:pt>
                <c:pt idx="4">
                  <c:v>Agility to adapting to business requirements</c:v>
                </c:pt>
                <c:pt idx="5">
                  <c:v>Improved customer satisfaction</c:v>
                </c:pt>
                <c:pt idx="6">
                  <c:v>Smoother operations</c:v>
                </c:pt>
                <c:pt idx="7">
                  <c:v>More interesting human work</c:v>
                </c:pt>
                <c:pt idx="8">
                  <c:v>Improved business insights</c:v>
                </c:pt>
              </c:strCache>
            </c:strRef>
          </c:cat>
          <c:val>
            <c:numRef>
              <c:f>Sheet1!$B$2:$B$10</c:f>
              <c:numCache>
                <c:formatCode>0%</c:formatCode>
                <c:ptCount val="9"/>
                <c:pt idx="0">
                  <c:v>0.62</c:v>
                </c:pt>
                <c:pt idx="1">
                  <c:v>0.39</c:v>
                </c:pt>
                <c:pt idx="2">
                  <c:v>0.38</c:v>
                </c:pt>
                <c:pt idx="3">
                  <c:v>0.23</c:v>
                </c:pt>
                <c:pt idx="4">
                  <c:v>0.21</c:v>
                </c:pt>
                <c:pt idx="5">
                  <c:v>0.21</c:v>
                </c:pt>
                <c:pt idx="6">
                  <c:v>0.2</c:v>
                </c:pt>
                <c:pt idx="7">
                  <c:v>0.2</c:v>
                </c:pt>
                <c:pt idx="8">
                  <c:v>0.17</c:v>
                </c:pt>
              </c:numCache>
            </c:numRef>
          </c:val>
          <c:extLst>
            <c:ext xmlns:c16="http://schemas.microsoft.com/office/drawing/2014/chart" uri="{C3380CC4-5D6E-409C-BE32-E72D297353CC}">
              <c16:uniqueId val="{00000000-93D5-4DD3-A13C-0CA5F00C88BD}"/>
            </c:ext>
          </c:extLst>
        </c:ser>
        <c:ser>
          <c:idx val="1"/>
          <c:order val="1"/>
          <c:tx>
            <c:strRef>
              <c:f>Sheet1!$C$1</c:f>
              <c:strCache>
                <c:ptCount val="1"/>
                <c:pt idx="0">
                  <c:v>Column1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Increased productivity</c:v>
                </c:pt>
                <c:pt idx="1">
                  <c:v>Lower costs</c:v>
                </c:pt>
                <c:pt idx="2">
                  <c:v>Increased productivity and decreased errors</c:v>
                </c:pt>
                <c:pt idx="3">
                  <c:v>Faster speed to market</c:v>
                </c:pt>
                <c:pt idx="4">
                  <c:v>Agility to adapting to business requirements</c:v>
                </c:pt>
                <c:pt idx="5">
                  <c:v>Improved customer satisfaction</c:v>
                </c:pt>
                <c:pt idx="6">
                  <c:v>Smoother operations</c:v>
                </c:pt>
                <c:pt idx="7">
                  <c:v>More interesting human work</c:v>
                </c:pt>
                <c:pt idx="8">
                  <c:v>Improved business insights</c:v>
                </c:pt>
              </c:strCache>
            </c:strRef>
          </c:cat>
          <c:val>
            <c:numRef>
              <c:f>Sheet1!$C$2:$C$10</c:f>
              <c:numCache>
                <c:formatCode>General</c:formatCode>
                <c:ptCount val="9"/>
              </c:numCache>
            </c:numRef>
          </c:val>
          <c:extLst>
            <c:ext xmlns:c16="http://schemas.microsoft.com/office/drawing/2014/chart" uri="{C3380CC4-5D6E-409C-BE32-E72D297353CC}">
              <c16:uniqueId val="{00000001-93D5-4DD3-A13C-0CA5F00C88BD}"/>
            </c:ext>
          </c:extLst>
        </c:ser>
        <c:ser>
          <c:idx val="2"/>
          <c:order val="2"/>
          <c:tx>
            <c:strRef>
              <c:f>Sheet1!$D$1</c:f>
              <c:strCache>
                <c:ptCount val="1"/>
                <c:pt idx="0">
                  <c:v>Column2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Increased productivity</c:v>
                </c:pt>
                <c:pt idx="1">
                  <c:v>Lower costs</c:v>
                </c:pt>
                <c:pt idx="2">
                  <c:v>Increased productivity and decreased errors</c:v>
                </c:pt>
                <c:pt idx="3">
                  <c:v>Faster speed to market</c:v>
                </c:pt>
                <c:pt idx="4">
                  <c:v>Agility to adapting to business requirements</c:v>
                </c:pt>
                <c:pt idx="5">
                  <c:v>Improved customer satisfaction</c:v>
                </c:pt>
                <c:pt idx="6">
                  <c:v>Smoother operations</c:v>
                </c:pt>
                <c:pt idx="7">
                  <c:v>More interesting human work</c:v>
                </c:pt>
                <c:pt idx="8">
                  <c:v>Improved business insights</c:v>
                </c:pt>
              </c:strCache>
            </c:strRef>
          </c:cat>
          <c:val>
            <c:numRef>
              <c:f>Sheet1!$D$2:$D$10</c:f>
              <c:numCache>
                <c:formatCode>General</c:formatCode>
                <c:ptCount val="9"/>
              </c:numCache>
            </c:numRef>
          </c:val>
          <c:extLst>
            <c:ext xmlns:c16="http://schemas.microsoft.com/office/drawing/2014/chart" uri="{C3380CC4-5D6E-409C-BE32-E72D297353CC}">
              <c16:uniqueId val="{00000002-93D5-4DD3-A13C-0CA5F00C88BD}"/>
            </c:ext>
          </c:extLst>
        </c:ser>
        <c:dLbls>
          <c:dLblPos val="ctr"/>
          <c:showLegendKey val="0"/>
          <c:showVal val="1"/>
          <c:showCatName val="0"/>
          <c:showSerName val="0"/>
          <c:showPercent val="0"/>
          <c:showBubbleSize val="0"/>
        </c:dLbls>
        <c:gapWidth val="150"/>
        <c:overlap val="100"/>
        <c:axId val="646874040"/>
        <c:axId val="646877320"/>
      </c:barChart>
      <c:catAx>
        <c:axId val="64687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6877320"/>
        <c:crosses val="autoZero"/>
        <c:auto val="1"/>
        <c:lblAlgn val="ctr"/>
        <c:lblOffset val="100"/>
        <c:noMultiLvlLbl val="0"/>
      </c:catAx>
      <c:valAx>
        <c:axId val="646877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6874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CDB52-6383-4125-B2D0-C30E05F8DFB0}"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AU"/>
        </a:p>
      </dgm:t>
    </dgm:pt>
    <dgm:pt modelId="{2BF31A5B-7F1B-4AE5-87FD-0B46348CBCAA}">
      <dgm:prSet phldrT="[Text]" custT="1"/>
      <dgm:spPr>
        <a:solidFill>
          <a:schemeClr val="accent2"/>
        </a:solidFill>
      </dgm:spPr>
      <dgm:t>
        <a:bodyPr/>
        <a:lstStyle/>
        <a:p>
          <a:r>
            <a:rPr lang="en-AU" sz="1800" b="1" dirty="0"/>
            <a:t>AI skills, Training Recruitment</a:t>
          </a:r>
        </a:p>
      </dgm:t>
    </dgm:pt>
    <dgm:pt modelId="{76F0263A-FF0E-4085-B611-F9C444B246FC}" type="parTrans" cxnId="{EFDB0CD4-126C-4FED-A43B-F952FC3AC17C}">
      <dgm:prSet/>
      <dgm:spPr/>
      <dgm:t>
        <a:bodyPr/>
        <a:lstStyle/>
        <a:p>
          <a:endParaRPr lang="en-AU"/>
        </a:p>
      </dgm:t>
    </dgm:pt>
    <dgm:pt modelId="{271CBC4E-F9C1-4271-BE4C-3BFFABD6D611}" type="sibTrans" cxnId="{EFDB0CD4-126C-4FED-A43B-F952FC3AC17C}">
      <dgm:prSet/>
      <dgm:spPr/>
      <dgm:t>
        <a:bodyPr/>
        <a:lstStyle/>
        <a:p>
          <a:endParaRPr lang="en-AU"/>
        </a:p>
      </dgm:t>
    </dgm:pt>
    <dgm:pt modelId="{043A223B-D007-45A0-9FD2-1446AF6786D3}">
      <dgm:prSet phldrT="[Text]" custT="1"/>
      <dgm:spPr/>
      <dgm:t>
        <a:bodyPr/>
        <a:lstStyle/>
        <a:p>
          <a:r>
            <a:rPr lang="en-AU" sz="2000" dirty="0"/>
            <a:t>HR, people, culture and change</a:t>
          </a:r>
        </a:p>
      </dgm:t>
    </dgm:pt>
    <dgm:pt modelId="{E0596296-2498-4F2F-ACD2-BD0B86364ADA}" type="parTrans" cxnId="{856FFF65-2019-441C-AFD3-DC776B1D5223}">
      <dgm:prSet/>
      <dgm:spPr/>
      <dgm:t>
        <a:bodyPr/>
        <a:lstStyle/>
        <a:p>
          <a:endParaRPr lang="en-AU"/>
        </a:p>
      </dgm:t>
    </dgm:pt>
    <dgm:pt modelId="{F006FB51-3979-4F35-8019-6BE767F5652A}" type="sibTrans" cxnId="{856FFF65-2019-441C-AFD3-DC776B1D5223}">
      <dgm:prSet/>
      <dgm:spPr/>
      <dgm:t>
        <a:bodyPr/>
        <a:lstStyle/>
        <a:p>
          <a:endParaRPr lang="en-AU"/>
        </a:p>
      </dgm:t>
    </dgm:pt>
    <dgm:pt modelId="{20CD5B2B-9957-45E0-B4DB-3DA4F6B0D972}">
      <dgm:prSet phldrT="[Text]" custT="1"/>
      <dgm:spPr>
        <a:solidFill>
          <a:srgbClr val="92D050"/>
        </a:solidFill>
      </dgm:spPr>
      <dgm:t>
        <a:bodyPr/>
        <a:lstStyle/>
        <a:p>
          <a:r>
            <a:rPr lang="en-AU" sz="1800" b="1" dirty="0"/>
            <a:t>Ethics and tone</a:t>
          </a:r>
        </a:p>
        <a:p>
          <a:r>
            <a:rPr lang="en-AU" sz="1800" b="1" dirty="0"/>
            <a:t>Be thoughtful &amp; human</a:t>
          </a:r>
        </a:p>
      </dgm:t>
    </dgm:pt>
    <dgm:pt modelId="{45C8E0E6-4C8A-4B45-8CCD-EA573C875F62}" type="parTrans" cxnId="{C093F2AC-384C-4A1E-890F-C10783114EDB}">
      <dgm:prSet/>
      <dgm:spPr/>
      <dgm:t>
        <a:bodyPr/>
        <a:lstStyle/>
        <a:p>
          <a:endParaRPr lang="en-AU"/>
        </a:p>
      </dgm:t>
    </dgm:pt>
    <dgm:pt modelId="{8FDAAC7A-F884-41A7-BF71-43D4868E422D}" type="sibTrans" cxnId="{C093F2AC-384C-4A1E-890F-C10783114EDB}">
      <dgm:prSet/>
      <dgm:spPr/>
      <dgm:t>
        <a:bodyPr/>
        <a:lstStyle/>
        <a:p>
          <a:endParaRPr lang="en-AU"/>
        </a:p>
      </dgm:t>
    </dgm:pt>
    <dgm:pt modelId="{1D30FEE5-BC5F-4352-A2BD-CFDD7C9A670D}">
      <dgm:prSet phldrT="[Text]" custT="1"/>
      <dgm:spPr/>
      <dgm:t>
        <a:bodyPr/>
        <a:lstStyle/>
        <a:p>
          <a:r>
            <a:rPr lang="en-AU" sz="2000" dirty="0"/>
            <a:t>Marketing, brand,  customer service</a:t>
          </a:r>
        </a:p>
      </dgm:t>
    </dgm:pt>
    <dgm:pt modelId="{33EF32D5-F220-472E-9F12-155CA2686218}" type="parTrans" cxnId="{6C2ACCEA-7E7B-40CB-A27D-B66837B9525B}">
      <dgm:prSet/>
      <dgm:spPr/>
      <dgm:t>
        <a:bodyPr/>
        <a:lstStyle/>
        <a:p>
          <a:endParaRPr lang="en-AU"/>
        </a:p>
      </dgm:t>
    </dgm:pt>
    <dgm:pt modelId="{9A99C27B-83F9-43C9-8B5A-04139EE32266}" type="sibTrans" cxnId="{6C2ACCEA-7E7B-40CB-A27D-B66837B9525B}">
      <dgm:prSet/>
      <dgm:spPr/>
      <dgm:t>
        <a:bodyPr/>
        <a:lstStyle/>
        <a:p>
          <a:endParaRPr lang="en-AU"/>
        </a:p>
      </dgm:t>
    </dgm:pt>
    <dgm:pt modelId="{CC0B234F-B25A-4A0C-8F0F-58C4873A76C1}">
      <dgm:prSet phldrT="[Text]" custT="1"/>
      <dgm:spPr>
        <a:solidFill>
          <a:schemeClr val="accent4"/>
        </a:solidFill>
      </dgm:spPr>
      <dgm:t>
        <a:bodyPr/>
        <a:lstStyle/>
        <a:p>
          <a:endParaRPr lang="en-AU" sz="1600" dirty="0"/>
        </a:p>
        <a:p>
          <a:r>
            <a:rPr lang="en-AU" sz="1800" b="1" dirty="0"/>
            <a:t>Stakeholders &amp; advocates</a:t>
          </a:r>
        </a:p>
        <a:p>
          <a:r>
            <a:rPr lang="en-AU" sz="1800" b="1" dirty="0"/>
            <a:t>Review messages, comms strategy</a:t>
          </a:r>
        </a:p>
      </dgm:t>
    </dgm:pt>
    <dgm:pt modelId="{E7A9F1DB-943B-4963-AB41-4334D48ECA54}" type="parTrans" cxnId="{27859D4E-FF61-4E87-9638-B3C9E3EAF36C}">
      <dgm:prSet/>
      <dgm:spPr/>
      <dgm:t>
        <a:bodyPr/>
        <a:lstStyle/>
        <a:p>
          <a:endParaRPr lang="en-AU"/>
        </a:p>
      </dgm:t>
    </dgm:pt>
    <dgm:pt modelId="{313E73A7-505E-4122-B61B-7420BCED752C}" type="sibTrans" cxnId="{27859D4E-FF61-4E87-9638-B3C9E3EAF36C}">
      <dgm:prSet/>
      <dgm:spPr/>
      <dgm:t>
        <a:bodyPr/>
        <a:lstStyle/>
        <a:p>
          <a:endParaRPr lang="en-AU"/>
        </a:p>
      </dgm:t>
    </dgm:pt>
    <dgm:pt modelId="{AF29F85B-8F53-4BF1-B335-0FD0FE1576D5}">
      <dgm:prSet phldrT="[Text]" custT="1"/>
      <dgm:spPr/>
      <dgm:t>
        <a:bodyPr/>
        <a:lstStyle/>
        <a:p>
          <a:r>
            <a:rPr lang="en-AU" sz="2000" dirty="0"/>
            <a:t>Communication and engagement</a:t>
          </a:r>
        </a:p>
      </dgm:t>
    </dgm:pt>
    <dgm:pt modelId="{5C800139-DECF-42B3-85FD-F6F4B555EE9E}" type="parTrans" cxnId="{9A5CB4F0-9237-4D41-944A-8C8C3C7B87D1}">
      <dgm:prSet/>
      <dgm:spPr/>
      <dgm:t>
        <a:bodyPr/>
        <a:lstStyle/>
        <a:p>
          <a:endParaRPr lang="en-AU"/>
        </a:p>
      </dgm:t>
    </dgm:pt>
    <dgm:pt modelId="{5EB21C36-B8C1-43E2-9ECF-753D6AD2B589}" type="sibTrans" cxnId="{9A5CB4F0-9237-4D41-944A-8C8C3C7B87D1}">
      <dgm:prSet/>
      <dgm:spPr/>
      <dgm:t>
        <a:bodyPr/>
        <a:lstStyle/>
        <a:p>
          <a:endParaRPr lang="en-AU"/>
        </a:p>
      </dgm:t>
    </dgm:pt>
    <dgm:pt modelId="{26C9D9D5-4AD8-4421-B9BA-5222F6C77FCA}">
      <dgm:prSet phldrT="[Text]" custT="1"/>
      <dgm:spPr>
        <a:solidFill>
          <a:schemeClr val="accent5"/>
        </a:solidFill>
      </dgm:spPr>
      <dgm:t>
        <a:bodyPr/>
        <a:lstStyle/>
        <a:p>
          <a:r>
            <a:rPr lang="en-AU" sz="1800" b="1" dirty="0"/>
            <a:t>Technology Data analytics</a:t>
          </a:r>
        </a:p>
        <a:p>
          <a:r>
            <a:rPr lang="en-AU" sz="1800" b="1" dirty="0"/>
            <a:t>Business strategy</a:t>
          </a:r>
        </a:p>
      </dgm:t>
    </dgm:pt>
    <dgm:pt modelId="{32EBE21D-4E74-4266-90BA-BC0D74373F6C}" type="parTrans" cxnId="{46E7D204-6BDA-44C2-8689-B02E48913DDD}">
      <dgm:prSet/>
      <dgm:spPr/>
      <dgm:t>
        <a:bodyPr/>
        <a:lstStyle/>
        <a:p>
          <a:endParaRPr lang="en-AU"/>
        </a:p>
      </dgm:t>
    </dgm:pt>
    <dgm:pt modelId="{64D564E3-6FAB-411F-AE80-3B9A7C41FDCB}" type="sibTrans" cxnId="{46E7D204-6BDA-44C2-8689-B02E48913DDD}">
      <dgm:prSet/>
      <dgm:spPr/>
      <dgm:t>
        <a:bodyPr/>
        <a:lstStyle/>
        <a:p>
          <a:endParaRPr lang="en-AU"/>
        </a:p>
      </dgm:t>
    </dgm:pt>
    <dgm:pt modelId="{239B9C26-7810-432C-A7F3-9888E7C228D6}">
      <dgm:prSet phldrT="[Text]" custT="1"/>
      <dgm:spPr/>
      <dgm:t>
        <a:bodyPr/>
        <a:lstStyle/>
        <a:p>
          <a:r>
            <a:rPr lang="en-AU" sz="2000" dirty="0"/>
            <a:t>IT</a:t>
          </a:r>
        </a:p>
      </dgm:t>
    </dgm:pt>
    <dgm:pt modelId="{D208D988-43DD-41BA-8E29-4DF1FC817761}" type="parTrans" cxnId="{B6DB19E5-F7C0-4CB2-8E0C-760935E3A630}">
      <dgm:prSet/>
      <dgm:spPr/>
      <dgm:t>
        <a:bodyPr/>
        <a:lstStyle/>
        <a:p>
          <a:endParaRPr lang="en-AU"/>
        </a:p>
      </dgm:t>
    </dgm:pt>
    <dgm:pt modelId="{C12E19CE-48B4-4192-966A-FEE1909021D9}" type="sibTrans" cxnId="{B6DB19E5-F7C0-4CB2-8E0C-760935E3A630}">
      <dgm:prSet/>
      <dgm:spPr/>
      <dgm:t>
        <a:bodyPr/>
        <a:lstStyle/>
        <a:p>
          <a:endParaRPr lang="en-AU"/>
        </a:p>
      </dgm:t>
    </dgm:pt>
    <dgm:pt modelId="{A2AD5523-2FB1-42D5-926D-6905AFF44FF0}">
      <dgm:prSet phldrT="[Text]" custT="1"/>
      <dgm:spPr/>
      <dgm:t>
        <a:bodyPr/>
        <a:lstStyle/>
        <a:p>
          <a:r>
            <a:rPr lang="en-AU" sz="2000" dirty="0"/>
            <a:t>Strategy and Planning</a:t>
          </a:r>
        </a:p>
      </dgm:t>
    </dgm:pt>
    <dgm:pt modelId="{C26A0EF1-3E52-413C-8970-73239A1E5C47}" type="parTrans" cxnId="{F98C84AA-F04A-4A30-8159-50F2AD1F92A3}">
      <dgm:prSet/>
      <dgm:spPr/>
      <dgm:t>
        <a:bodyPr/>
        <a:lstStyle/>
        <a:p>
          <a:endParaRPr lang="en-AU"/>
        </a:p>
      </dgm:t>
    </dgm:pt>
    <dgm:pt modelId="{50E910D3-987C-40B7-98DC-8FD9A17B7476}" type="sibTrans" cxnId="{F98C84AA-F04A-4A30-8159-50F2AD1F92A3}">
      <dgm:prSet/>
      <dgm:spPr/>
      <dgm:t>
        <a:bodyPr/>
        <a:lstStyle/>
        <a:p>
          <a:endParaRPr lang="en-AU"/>
        </a:p>
      </dgm:t>
    </dgm:pt>
    <dgm:pt modelId="{4AE2899D-E01E-4B32-B4E6-1AD2C27F6FC9}" type="pres">
      <dgm:prSet presAssocID="{47BCDB52-6383-4125-B2D0-C30E05F8DFB0}" presName="cycleMatrixDiagram" presStyleCnt="0">
        <dgm:presLayoutVars>
          <dgm:chMax val="1"/>
          <dgm:dir/>
          <dgm:animLvl val="lvl"/>
          <dgm:resizeHandles val="exact"/>
        </dgm:presLayoutVars>
      </dgm:prSet>
      <dgm:spPr/>
    </dgm:pt>
    <dgm:pt modelId="{0F65467F-5A05-47C1-865A-18AD334B7CA9}" type="pres">
      <dgm:prSet presAssocID="{47BCDB52-6383-4125-B2D0-C30E05F8DFB0}" presName="children" presStyleCnt="0"/>
      <dgm:spPr/>
    </dgm:pt>
    <dgm:pt modelId="{7A82753F-EDFA-4E69-9B07-731909322026}" type="pres">
      <dgm:prSet presAssocID="{47BCDB52-6383-4125-B2D0-C30E05F8DFB0}" presName="child1group" presStyleCnt="0"/>
      <dgm:spPr/>
    </dgm:pt>
    <dgm:pt modelId="{AF970E50-264C-42DE-B224-62C1C563F043}" type="pres">
      <dgm:prSet presAssocID="{47BCDB52-6383-4125-B2D0-C30E05F8DFB0}" presName="child1" presStyleLbl="bgAcc1" presStyleIdx="0" presStyleCnt="4" custScaleX="123327" custLinFactNeighborX="1765" custLinFactNeighborY="-2931"/>
      <dgm:spPr/>
    </dgm:pt>
    <dgm:pt modelId="{FB2FB84E-E574-435F-882E-D7C7517DC921}" type="pres">
      <dgm:prSet presAssocID="{47BCDB52-6383-4125-B2D0-C30E05F8DFB0}" presName="child1Text" presStyleLbl="bgAcc1" presStyleIdx="0" presStyleCnt="4">
        <dgm:presLayoutVars>
          <dgm:bulletEnabled val="1"/>
        </dgm:presLayoutVars>
      </dgm:prSet>
      <dgm:spPr/>
    </dgm:pt>
    <dgm:pt modelId="{8EC2A8F8-7793-4395-9027-1E5B433B8DAE}" type="pres">
      <dgm:prSet presAssocID="{47BCDB52-6383-4125-B2D0-C30E05F8DFB0}" presName="child2group" presStyleCnt="0"/>
      <dgm:spPr/>
    </dgm:pt>
    <dgm:pt modelId="{61694B14-FB1C-4C02-8FD3-D3F5C69C10B1}" type="pres">
      <dgm:prSet presAssocID="{47BCDB52-6383-4125-B2D0-C30E05F8DFB0}" presName="child2" presStyleLbl="bgAcc1" presStyleIdx="1" presStyleCnt="4" custScaleX="123327"/>
      <dgm:spPr/>
    </dgm:pt>
    <dgm:pt modelId="{61EECA07-E119-4047-A536-872CD56CF17D}" type="pres">
      <dgm:prSet presAssocID="{47BCDB52-6383-4125-B2D0-C30E05F8DFB0}" presName="child2Text" presStyleLbl="bgAcc1" presStyleIdx="1" presStyleCnt="4">
        <dgm:presLayoutVars>
          <dgm:bulletEnabled val="1"/>
        </dgm:presLayoutVars>
      </dgm:prSet>
      <dgm:spPr/>
    </dgm:pt>
    <dgm:pt modelId="{F6977D67-6916-4877-848C-74600B7C2DE2}" type="pres">
      <dgm:prSet presAssocID="{47BCDB52-6383-4125-B2D0-C30E05F8DFB0}" presName="child3group" presStyleCnt="0"/>
      <dgm:spPr/>
    </dgm:pt>
    <dgm:pt modelId="{88631A28-34AD-4E64-9A8D-54487FE2648C}" type="pres">
      <dgm:prSet presAssocID="{47BCDB52-6383-4125-B2D0-C30E05F8DFB0}" presName="child3" presStyleLbl="bgAcc1" presStyleIdx="2" presStyleCnt="4" custScaleX="123327" custLinFactNeighborX="-1059" custLinFactNeighborY="6814"/>
      <dgm:spPr/>
    </dgm:pt>
    <dgm:pt modelId="{512E8FE5-A69B-4605-8940-0AE8E9CCD198}" type="pres">
      <dgm:prSet presAssocID="{47BCDB52-6383-4125-B2D0-C30E05F8DFB0}" presName="child3Text" presStyleLbl="bgAcc1" presStyleIdx="2" presStyleCnt="4">
        <dgm:presLayoutVars>
          <dgm:bulletEnabled val="1"/>
        </dgm:presLayoutVars>
      </dgm:prSet>
      <dgm:spPr/>
    </dgm:pt>
    <dgm:pt modelId="{CD72E4B3-90AD-4F84-A450-55C10774BBA4}" type="pres">
      <dgm:prSet presAssocID="{47BCDB52-6383-4125-B2D0-C30E05F8DFB0}" presName="child4group" presStyleCnt="0"/>
      <dgm:spPr/>
    </dgm:pt>
    <dgm:pt modelId="{D8319970-4515-4661-A808-1DAD8DD014F8}" type="pres">
      <dgm:prSet presAssocID="{47BCDB52-6383-4125-B2D0-C30E05F8DFB0}" presName="child4" presStyleLbl="bgAcc1" presStyleIdx="3" presStyleCnt="4" custScaleX="123327"/>
      <dgm:spPr/>
    </dgm:pt>
    <dgm:pt modelId="{36F91008-42C5-442D-AD58-165F4386E5CE}" type="pres">
      <dgm:prSet presAssocID="{47BCDB52-6383-4125-B2D0-C30E05F8DFB0}" presName="child4Text" presStyleLbl="bgAcc1" presStyleIdx="3" presStyleCnt="4">
        <dgm:presLayoutVars>
          <dgm:bulletEnabled val="1"/>
        </dgm:presLayoutVars>
      </dgm:prSet>
      <dgm:spPr/>
    </dgm:pt>
    <dgm:pt modelId="{424529C7-101B-48EC-8E9B-837077959C18}" type="pres">
      <dgm:prSet presAssocID="{47BCDB52-6383-4125-B2D0-C30E05F8DFB0}" presName="childPlaceholder" presStyleCnt="0"/>
      <dgm:spPr/>
    </dgm:pt>
    <dgm:pt modelId="{7FA35D70-7998-4244-B560-8BF0DF0076F7}" type="pres">
      <dgm:prSet presAssocID="{47BCDB52-6383-4125-B2D0-C30E05F8DFB0}" presName="circle" presStyleCnt="0"/>
      <dgm:spPr/>
    </dgm:pt>
    <dgm:pt modelId="{C20593B7-6AF2-466D-85CA-867D494E99C8}" type="pres">
      <dgm:prSet presAssocID="{47BCDB52-6383-4125-B2D0-C30E05F8DFB0}" presName="quadrant1" presStyleLbl="node1" presStyleIdx="0" presStyleCnt="4">
        <dgm:presLayoutVars>
          <dgm:chMax val="1"/>
          <dgm:bulletEnabled val="1"/>
        </dgm:presLayoutVars>
      </dgm:prSet>
      <dgm:spPr/>
    </dgm:pt>
    <dgm:pt modelId="{7DF7BF9D-BDED-4432-9599-21FAA89B7D8E}" type="pres">
      <dgm:prSet presAssocID="{47BCDB52-6383-4125-B2D0-C30E05F8DFB0}" presName="quadrant2" presStyleLbl="node1" presStyleIdx="1" presStyleCnt="4">
        <dgm:presLayoutVars>
          <dgm:chMax val="1"/>
          <dgm:bulletEnabled val="1"/>
        </dgm:presLayoutVars>
      </dgm:prSet>
      <dgm:spPr/>
    </dgm:pt>
    <dgm:pt modelId="{CD7F669A-7225-4756-928D-C798C002C4E9}" type="pres">
      <dgm:prSet presAssocID="{47BCDB52-6383-4125-B2D0-C30E05F8DFB0}" presName="quadrant3" presStyleLbl="node1" presStyleIdx="2" presStyleCnt="4">
        <dgm:presLayoutVars>
          <dgm:chMax val="1"/>
          <dgm:bulletEnabled val="1"/>
        </dgm:presLayoutVars>
      </dgm:prSet>
      <dgm:spPr/>
    </dgm:pt>
    <dgm:pt modelId="{47E9902A-5A7A-4D0B-AB67-A9097234032B}" type="pres">
      <dgm:prSet presAssocID="{47BCDB52-6383-4125-B2D0-C30E05F8DFB0}" presName="quadrant4" presStyleLbl="node1" presStyleIdx="3" presStyleCnt="4">
        <dgm:presLayoutVars>
          <dgm:chMax val="1"/>
          <dgm:bulletEnabled val="1"/>
        </dgm:presLayoutVars>
      </dgm:prSet>
      <dgm:spPr/>
    </dgm:pt>
    <dgm:pt modelId="{601FE985-0294-4CB8-BEF4-9B8CC821E3AE}" type="pres">
      <dgm:prSet presAssocID="{47BCDB52-6383-4125-B2D0-C30E05F8DFB0}" presName="quadrantPlaceholder" presStyleCnt="0"/>
      <dgm:spPr/>
    </dgm:pt>
    <dgm:pt modelId="{A98E076C-68B7-44D9-BDA2-6BDFA8CC6521}" type="pres">
      <dgm:prSet presAssocID="{47BCDB52-6383-4125-B2D0-C30E05F8DFB0}" presName="center1" presStyleLbl="fgShp" presStyleIdx="0" presStyleCnt="2"/>
      <dgm:spPr/>
    </dgm:pt>
    <dgm:pt modelId="{A92886E0-A646-47C0-BD58-E9A4B8B9748C}" type="pres">
      <dgm:prSet presAssocID="{47BCDB52-6383-4125-B2D0-C30E05F8DFB0}" presName="center2" presStyleLbl="fgShp" presStyleIdx="1" presStyleCnt="2" custLinFactNeighborX="-1905" custLinFactNeighborY="-11154"/>
      <dgm:spPr/>
    </dgm:pt>
  </dgm:ptLst>
  <dgm:cxnLst>
    <dgm:cxn modelId="{46E7D204-6BDA-44C2-8689-B02E48913DDD}" srcId="{47BCDB52-6383-4125-B2D0-C30E05F8DFB0}" destId="{26C9D9D5-4AD8-4421-B9BA-5222F6C77FCA}" srcOrd="3" destOrd="0" parTransId="{32EBE21D-4E74-4266-90BA-BC0D74373F6C}" sibTransId="{64D564E3-6FAB-411F-AE80-3B9A7C41FDCB}"/>
    <dgm:cxn modelId="{803B1406-8CD6-4785-95BE-4CD488065CE5}" type="presOf" srcId="{A2AD5523-2FB1-42D5-926D-6905AFF44FF0}" destId="{D8319970-4515-4661-A808-1DAD8DD014F8}" srcOrd="0" destOrd="1" presId="urn:microsoft.com/office/officeart/2005/8/layout/cycle4"/>
    <dgm:cxn modelId="{1E95601C-60F1-45E1-A4FF-B8646F0C3181}" type="presOf" srcId="{1D30FEE5-BC5F-4352-A2BD-CFDD7C9A670D}" destId="{61694B14-FB1C-4C02-8FD3-D3F5C69C10B1}" srcOrd="0" destOrd="0" presId="urn:microsoft.com/office/officeart/2005/8/layout/cycle4"/>
    <dgm:cxn modelId="{DA89B71F-4E8D-427B-9F0D-90A983B3070D}" type="presOf" srcId="{239B9C26-7810-432C-A7F3-9888E7C228D6}" destId="{D8319970-4515-4661-A808-1DAD8DD014F8}" srcOrd="0" destOrd="0" presId="urn:microsoft.com/office/officeart/2005/8/layout/cycle4"/>
    <dgm:cxn modelId="{A05F3722-D80E-450B-B711-044D1AD57CCD}" type="presOf" srcId="{1D30FEE5-BC5F-4352-A2BD-CFDD7C9A670D}" destId="{61EECA07-E119-4047-A536-872CD56CF17D}" srcOrd="1" destOrd="0" presId="urn:microsoft.com/office/officeart/2005/8/layout/cycle4"/>
    <dgm:cxn modelId="{82DEFC40-16DE-4C78-BCDF-B4DF02F46D8B}" type="presOf" srcId="{2BF31A5B-7F1B-4AE5-87FD-0B46348CBCAA}" destId="{C20593B7-6AF2-466D-85CA-867D494E99C8}" srcOrd="0" destOrd="0" presId="urn:microsoft.com/office/officeart/2005/8/layout/cycle4"/>
    <dgm:cxn modelId="{856FFF65-2019-441C-AFD3-DC776B1D5223}" srcId="{2BF31A5B-7F1B-4AE5-87FD-0B46348CBCAA}" destId="{043A223B-D007-45A0-9FD2-1446AF6786D3}" srcOrd="0" destOrd="0" parTransId="{E0596296-2498-4F2F-ACD2-BD0B86364ADA}" sibTransId="{F006FB51-3979-4F35-8019-6BE767F5652A}"/>
    <dgm:cxn modelId="{27859D4E-FF61-4E87-9638-B3C9E3EAF36C}" srcId="{47BCDB52-6383-4125-B2D0-C30E05F8DFB0}" destId="{CC0B234F-B25A-4A0C-8F0F-58C4873A76C1}" srcOrd="2" destOrd="0" parTransId="{E7A9F1DB-943B-4963-AB41-4334D48ECA54}" sibTransId="{313E73A7-505E-4122-B61B-7420BCED752C}"/>
    <dgm:cxn modelId="{0B2A1D52-57D6-44B8-86DD-4843434AE071}" type="presOf" srcId="{20CD5B2B-9957-45E0-B4DB-3DA4F6B0D972}" destId="{7DF7BF9D-BDED-4432-9599-21FAA89B7D8E}" srcOrd="0" destOrd="0" presId="urn:microsoft.com/office/officeart/2005/8/layout/cycle4"/>
    <dgm:cxn modelId="{201A7B59-5C5F-4357-8D99-7D83CE7355C2}" type="presOf" srcId="{AF29F85B-8F53-4BF1-B335-0FD0FE1576D5}" destId="{512E8FE5-A69B-4605-8940-0AE8E9CCD198}" srcOrd="1" destOrd="0" presId="urn:microsoft.com/office/officeart/2005/8/layout/cycle4"/>
    <dgm:cxn modelId="{2D63E482-B003-439E-95E5-0D901673A525}" type="presOf" srcId="{043A223B-D007-45A0-9FD2-1446AF6786D3}" destId="{FB2FB84E-E574-435F-882E-D7C7517DC921}" srcOrd="1" destOrd="0" presId="urn:microsoft.com/office/officeart/2005/8/layout/cycle4"/>
    <dgm:cxn modelId="{678FC38E-95E6-4F6F-BF39-96DAD21BA7F0}" type="presOf" srcId="{239B9C26-7810-432C-A7F3-9888E7C228D6}" destId="{36F91008-42C5-442D-AD58-165F4386E5CE}" srcOrd="1" destOrd="0" presId="urn:microsoft.com/office/officeart/2005/8/layout/cycle4"/>
    <dgm:cxn modelId="{2476D79E-8ABA-4656-9F8A-1B7C03493682}" type="presOf" srcId="{CC0B234F-B25A-4A0C-8F0F-58C4873A76C1}" destId="{CD7F669A-7225-4756-928D-C798C002C4E9}" srcOrd="0" destOrd="0" presId="urn:microsoft.com/office/officeart/2005/8/layout/cycle4"/>
    <dgm:cxn modelId="{F98C84AA-F04A-4A30-8159-50F2AD1F92A3}" srcId="{26C9D9D5-4AD8-4421-B9BA-5222F6C77FCA}" destId="{A2AD5523-2FB1-42D5-926D-6905AFF44FF0}" srcOrd="1" destOrd="0" parTransId="{C26A0EF1-3E52-413C-8970-73239A1E5C47}" sibTransId="{50E910D3-987C-40B7-98DC-8FD9A17B7476}"/>
    <dgm:cxn modelId="{C093F2AC-384C-4A1E-890F-C10783114EDB}" srcId="{47BCDB52-6383-4125-B2D0-C30E05F8DFB0}" destId="{20CD5B2B-9957-45E0-B4DB-3DA4F6B0D972}" srcOrd="1" destOrd="0" parTransId="{45C8E0E6-4C8A-4B45-8CCD-EA573C875F62}" sibTransId="{8FDAAC7A-F884-41A7-BF71-43D4868E422D}"/>
    <dgm:cxn modelId="{D5401BB8-5E21-4272-B024-B400027912FD}" type="presOf" srcId="{A2AD5523-2FB1-42D5-926D-6905AFF44FF0}" destId="{36F91008-42C5-442D-AD58-165F4386E5CE}" srcOrd="1" destOrd="1" presId="urn:microsoft.com/office/officeart/2005/8/layout/cycle4"/>
    <dgm:cxn modelId="{181B40B8-0070-491A-8927-0CADF711135B}" type="presOf" srcId="{AF29F85B-8F53-4BF1-B335-0FD0FE1576D5}" destId="{88631A28-34AD-4E64-9A8D-54487FE2648C}" srcOrd="0" destOrd="0" presId="urn:microsoft.com/office/officeart/2005/8/layout/cycle4"/>
    <dgm:cxn modelId="{F81833C5-C66E-4222-AAC2-3F20325B9B89}" type="presOf" srcId="{47BCDB52-6383-4125-B2D0-C30E05F8DFB0}" destId="{4AE2899D-E01E-4B32-B4E6-1AD2C27F6FC9}" srcOrd="0" destOrd="0" presId="urn:microsoft.com/office/officeart/2005/8/layout/cycle4"/>
    <dgm:cxn modelId="{EFDB0CD4-126C-4FED-A43B-F952FC3AC17C}" srcId="{47BCDB52-6383-4125-B2D0-C30E05F8DFB0}" destId="{2BF31A5B-7F1B-4AE5-87FD-0B46348CBCAA}" srcOrd="0" destOrd="0" parTransId="{76F0263A-FF0E-4085-B611-F9C444B246FC}" sibTransId="{271CBC4E-F9C1-4271-BE4C-3BFFABD6D611}"/>
    <dgm:cxn modelId="{4B5AC6E4-816B-4ABE-90D9-1789D26AA51A}" type="presOf" srcId="{043A223B-D007-45A0-9FD2-1446AF6786D3}" destId="{AF970E50-264C-42DE-B224-62C1C563F043}" srcOrd="0" destOrd="0" presId="urn:microsoft.com/office/officeart/2005/8/layout/cycle4"/>
    <dgm:cxn modelId="{B6DB19E5-F7C0-4CB2-8E0C-760935E3A630}" srcId="{26C9D9D5-4AD8-4421-B9BA-5222F6C77FCA}" destId="{239B9C26-7810-432C-A7F3-9888E7C228D6}" srcOrd="0" destOrd="0" parTransId="{D208D988-43DD-41BA-8E29-4DF1FC817761}" sibTransId="{C12E19CE-48B4-4192-966A-FEE1909021D9}"/>
    <dgm:cxn modelId="{6C2ACCEA-7E7B-40CB-A27D-B66837B9525B}" srcId="{20CD5B2B-9957-45E0-B4DB-3DA4F6B0D972}" destId="{1D30FEE5-BC5F-4352-A2BD-CFDD7C9A670D}" srcOrd="0" destOrd="0" parTransId="{33EF32D5-F220-472E-9F12-155CA2686218}" sibTransId="{9A99C27B-83F9-43C9-8B5A-04139EE32266}"/>
    <dgm:cxn modelId="{E99995EE-1564-4DCC-851B-2C96CAFDB4CB}" type="presOf" srcId="{26C9D9D5-4AD8-4421-B9BA-5222F6C77FCA}" destId="{47E9902A-5A7A-4D0B-AB67-A9097234032B}" srcOrd="0" destOrd="0" presId="urn:microsoft.com/office/officeart/2005/8/layout/cycle4"/>
    <dgm:cxn modelId="{9A5CB4F0-9237-4D41-944A-8C8C3C7B87D1}" srcId="{CC0B234F-B25A-4A0C-8F0F-58C4873A76C1}" destId="{AF29F85B-8F53-4BF1-B335-0FD0FE1576D5}" srcOrd="0" destOrd="0" parTransId="{5C800139-DECF-42B3-85FD-F6F4B555EE9E}" sibTransId="{5EB21C36-B8C1-43E2-9ECF-753D6AD2B589}"/>
    <dgm:cxn modelId="{EFE4EC02-ECB3-45F6-80CC-0FC645368FCB}" type="presParOf" srcId="{4AE2899D-E01E-4B32-B4E6-1AD2C27F6FC9}" destId="{0F65467F-5A05-47C1-865A-18AD334B7CA9}" srcOrd="0" destOrd="0" presId="urn:microsoft.com/office/officeart/2005/8/layout/cycle4"/>
    <dgm:cxn modelId="{2797F75F-32A0-4976-9509-98C2E3C745B0}" type="presParOf" srcId="{0F65467F-5A05-47C1-865A-18AD334B7CA9}" destId="{7A82753F-EDFA-4E69-9B07-731909322026}" srcOrd="0" destOrd="0" presId="urn:microsoft.com/office/officeart/2005/8/layout/cycle4"/>
    <dgm:cxn modelId="{66580CF7-D907-48E9-B607-250FBF20B02D}" type="presParOf" srcId="{7A82753F-EDFA-4E69-9B07-731909322026}" destId="{AF970E50-264C-42DE-B224-62C1C563F043}" srcOrd="0" destOrd="0" presId="urn:microsoft.com/office/officeart/2005/8/layout/cycle4"/>
    <dgm:cxn modelId="{A245AF0D-CDD9-41DF-8D68-BEB438C8FD07}" type="presParOf" srcId="{7A82753F-EDFA-4E69-9B07-731909322026}" destId="{FB2FB84E-E574-435F-882E-D7C7517DC921}" srcOrd="1" destOrd="0" presId="urn:microsoft.com/office/officeart/2005/8/layout/cycle4"/>
    <dgm:cxn modelId="{EEB98A3D-03F6-4FBB-8084-7005E3B3E03A}" type="presParOf" srcId="{0F65467F-5A05-47C1-865A-18AD334B7CA9}" destId="{8EC2A8F8-7793-4395-9027-1E5B433B8DAE}" srcOrd="1" destOrd="0" presId="urn:microsoft.com/office/officeart/2005/8/layout/cycle4"/>
    <dgm:cxn modelId="{D90B6C76-3758-4C75-B04A-2CDA2F8174A2}" type="presParOf" srcId="{8EC2A8F8-7793-4395-9027-1E5B433B8DAE}" destId="{61694B14-FB1C-4C02-8FD3-D3F5C69C10B1}" srcOrd="0" destOrd="0" presId="urn:microsoft.com/office/officeart/2005/8/layout/cycle4"/>
    <dgm:cxn modelId="{AF231969-4D8E-46B6-874C-10DA9A44C71E}" type="presParOf" srcId="{8EC2A8F8-7793-4395-9027-1E5B433B8DAE}" destId="{61EECA07-E119-4047-A536-872CD56CF17D}" srcOrd="1" destOrd="0" presId="urn:microsoft.com/office/officeart/2005/8/layout/cycle4"/>
    <dgm:cxn modelId="{F96E2174-5F92-41DE-BF39-D28AE39E4097}" type="presParOf" srcId="{0F65467F-5A05-47C1-865A-18AD334B7CA9}" destId="{F6977D67-6916-4877-848C-74600B7C2DE2}" srcOrd="2" destOrd="0" presId="urn:microsoft.com/office/officeart/2005/8/layout/cycle4"/>
    <dgm:cxn modelId="{21C9E411-06DA-4AC9-83AF-6C65ADD0518D}" type="presParOf" srcId="{F6977D67-6916-4877-848C-74600B7C2DE2}" destId="{88631A28-34AD-4E64-9A8D-54487FE2648C}" srcOrd="0" destOrd="0" presId="urn:microsoft.com/office/officeart/2005/8/layout/cycle4"/>
    <dgm:cxn modelId="{EDAB06F9-3FBC-4D2A-952C-AD7A28876532}" type="presParOf" srcId="{F6977D67-6916-4877-848C-74600B7C2DE2}" destId="{512E8FE5-A69B-4605-8940-0AE8E9CCD198}" srcOrd="1" destOrd="0" presId="urn:microsoft.com/office/officeart/2005/8/layout/cycle4"/>
    <dgm:cxn modelId="{0C241456-CDFB-4521-BCB1-764C5D718CF5}" type="presParOf" srcId="{0F65467F-5A05-47C1-865A-18AD334B7CA9}" destId="{CD72E4B3-90AD-4F84-A450-55C10774BBA4}" srcOrd="3" destOrd="0" presId="urn:microsoft.com/office/officeart/2005/8/layout/cycle4"/>
    <dgm:cxn modelId="{D7D0F7CD-4AED-4A69-9CD5-7BFCB49DFBDD}" type="presParOf" srcId="{CD72E4B3-90AD-4F84-A450-55C10774BBA4}" destId="{D8319970-4515-4661-A808-1DAD8DD014F8}" srcOrd="0" destOrd="0" presId="urn:microsoft.com/office/officeart/2005/8/layout/cycle4"/>
    <dgm:cxn modelId="{8EF4E3D8-73A2-4272-AC3E-C62CEAFA590D}" type="presParOf" srcId="{CD72E4B3-90AD-4F84-A450-55C10774BBA4}" destId="{36F91008-42C5-442D-AD58-165F4386E5CE}" srcOrd="1" destOrd="0" presId="urn:microsoft.com/office/officeart/2005/8/layout/cycle4"/>
    <dgm:cxn modelId="{8BD8FC72-2BDE-4846-AB57-8D1C13031A4B}" type="presParOf" srcId="{0F65467F-5A05-47C1-865A-18AD334B7CA9}" destId="{424529C7-101B-48EC-8E9B-837077959C18}" srcOrd="4" destOrd="0" presId="urn:microsoft.com/office/officeart/2005/8/layout/cycle4"/>
    <dgm:cxn modelId="{D655CB8E-7EDC-4FBE-9014-B4FE54C0FCC9}" type="presParOf" srcId="{4AE2899D-E01E-4B32-B4E6-1AD2C27F6FC9}" destId="{7FA35D70-7998-4244-B560-8BF0DF0076F7}" srcOrd="1" destOrd="0" presId="urn:microsoft.com/office/officeart/2005/8/layout/cycle4"/>
    <dgm:cxn modelId="{3847898C-24CF-46A8-8301-8FAC8CE47639}" type="presParOf" srcId="{7FA35D70-7998-4244-B560-8BF0DF0076F7}" destId="{C20593B7-6AF2-466D-85CA-867D494E99C8}" srcOrd="0" destOrd="0" presId="urn:microsoft.com/office/officeart/2005/8/layout/cycle4"/>
    <dgm:cxn modelId="{4FC2C891-82E4-4D90-A62D-2780460962DB}" type="presParOf" srcId="{7FA35D70-7998-4244-B560-8BF0DF0076F7}" destId="{7DF7BF9D-BDED-4432-9599-21FAA89B7D8E}" srcOrd="1" destOrd="0" presId="urn:microsoft.com/office/officeart/2005/8/layout/cycle4"/>
    <dgm:cxn modelId="{F4BAD19A-4D0F-42D1-8C38-C791B29C560C}" type="presParOf" srcId="{7FA35D70-7998-4244-B560-8BF0DF0076F7}" destId="{CD7F669A-7225-4756-928D-C798C002C4E9}" srcOrd="2" destOrd="0" presId="urn:microsoft.com/office/officeart/2005/8/layout/cycle4"/>
    <dgm:cxn modelId="{F190ED65-435D-4DE3-8D13-BC29F8C8D7A0}" type="presParOf" srcId="{7FA35D70-7998-4244-B560-8BF0DF0076F7}" destId="{47E9902A-5A7A-4D0B-AB67-A9097234032B}" srcOrd="3" destOrd="0" presId="urn:microsoft.com/office/officeart/2005/8/layout/cycle4"/>
    <dgm:cxn modelId="{D451B76B-2215-49BF-9920-7AB99BA4E3ED}" type="presParOf" srcId="{7FA35D70-7998-4244-B560-8BF0DF0076F7}" destId="{601FE985-0294-4CB8-BEF4-9B8CC821E3AE}" srcOrd="4" destOrd="0" presId="urn:microsoft.com/office/officeart/2005/8/layout/cycle4"/>
    <dgm:cxn modelId="{9C2C5030-2D54-4AB9-AA29-042315EEC346}" type="presParOf" srcId="{4AE2899D-E01E-4B32-B4E6-1AD2C27F6FC9}" destId="{A98E076C-68B7-44D9-BDA2-6BDFA8CC6521}" srcOrd="2" destOrd="0" presId="urn:microsoft.com/office/officeart/2005/8/layout/cycle4"/>
    <dgm:cxn modelId="{9047A80C-27CC-4422-8CAE-CBBC735C0571}" type="presParOf" srcId="{4AE2899D-E01E-4B32-B4E6-1AD2C27F6FC9}" destId="{A92886E0-A646-47C0-BD58-E9A4B8B9748C}"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31A28-34AD-4E64-9A8D-54487FE2648C}">
      <dsp:nvSpPr>
        <dsp:cNvPr id="0" name=""/>
        <dsp:cNvSpPr/>
      </dsp:nvSpPr>
      <dsp:spPr>
        <a:xfrm>
          <a:off x="4426182" y="3385609"/>
          <a:ext cx="3033284" cy="1593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Communication and engagement</a:t>
          </a:r>
        </a:p>
      </dsp:txBody>
      <dsp:txXfrm>
        <a:off x="5371166" y="3818914"/>
        <a:ext cx="2053302" cy="1124925"/>
      </dsp:txXfrm>
    </dsp:sp>
    <dsp:sp modelId="{D8319970-4515-4661-A808-1DAD8DD014F8}">
      <dsp:nvSpPr>
        <dsp:cNvPr id="0" name=""/>
        <dsp:cNvSpPr/>
      </dsp:nvSpPr>
      <dsp:spPr>
        <a:xfrm>
          <a:off x="439286" y="3385609"/>
          <a:ext cx="3033284" cy="1593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IT</a:t>
          </a:r>
        </a:p>
        <a:p>
          <a:pPr marL="228600" lvl="1" indent="-228600" algn="l" defTabSz="889000">
            <a:lnSpc>
              <a:spcPct val="90000"/>
            </a:lnSpc>
            <a:spcBef>
              <a:spcPct val="0"/>
            </a:spcBef>
            <a:spcAft>
              <a:spcPct val="15000"/>
            </a:spcAft>
            <a:buChar char="•"/>
          </a:pPr>
          <a:r>
            <a:rPr lang="en-AU" sz="2000" kern="1200" dirty="0"/>
            <a:t>Strategy and Planning</a:t>
          </a:r>
        </a:p>
      </dsp:txBody>
      <dsp:txXfrm>
        <a:off x="474284" y="3818914"/>
        <a:ext cx="2053302" cy="1124925"/>
      </dsp:txXfrm>
    </dsp:sp>
    <dsp:sp modelId="{61694B14-FB1C-4C02-8FD3-D3F5C69C10B1}">
      <dsp:nvSpPr>
        <dsp:cNvPr id="0" name=""/>
        <dsp:cNvSpPr/>
      </dsp:nvSpPr>
      <dsp:spPr>
        <a:xfrm>
          <a:off x="4452229" y="0"/>
          <a:ext cx="3033284" cy="1593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Marketing, brand,  customer service</a:t>
          </a:r>
        </a:p>
      </dsp:txBody>
      <dsp:txXfrm>
        <a:off x="5397212" y="34998"/>
        <a:ext cx="2053302" cy="1124925"/>
      </dsp:txXfrm>
    </dsp:sp>
    <dsp:sp modelId="{AF970E50-264C-42DE-B224-62C1C563F043}">
      <dsp:nvSpPr>
        <dsp:cNvPr id="0" name=""/>
        <dsp:cNvSpPr/>
      </dsp:nvSpPr>
      <dsp:spPr>
        <a:xfrm>
          <a:off x="482697" y="0"/>
          <a:ext cx="3033284" cy="1593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HR, people, culture and change</a:t>
          </a:r>
        </a:p>
      </dsp:txBody>
      <dsp:txXfrm>
        <a:off x="517695" y="34998"/>
        <a:ext cx="2053302" cy="1124925"/>
      </dsp:txXfrm>
    </dsp:sp>
    <dsp:sp modelId="{C20593B7-6AF2-466D-85CA-867D494E99C8}">
      <dsp:nvSpPr>
        <dsp:cNvPr id="0" name=""/>
        <dsp:cNvSpPr/>
      </dsp:nvSpPr>
      <dsp:spPr>
        <a:xfrm>
          <a:off x="1756774" y="283793"/>
          <a:ext cx="2155836" cy="2155836"/>
        </a:xfrm>
        <a:prstGeom prst="pieWedg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AI skills, Training Recruitment</a:t>
          </a:r>
        </a:p>
      </dsp:txBody>
      <dsp:txXfrm>
        <a:off x="2388204" y="915223"/>
        <a:ext cx="1524406" cy="1524406"/>
      </dsp:txXfrm>
    </dsp:sp>
    <dsp:sp modelId="{7DF7BF9D-BDED-4432-9599-21FAA89B7D8E}">
      <dsp:nvSpPr>
        <dsp:cNvPr id="0" name=""/>
        <dsp:cNvSpPr/>
      </dsp:nvSpPr>
      <dsp:spPr>
        <a:xfrm rot="5400000">
          <a:off x="4012188" y="283793"/>
          <a:ext cx="2155836" cy="2155836"/>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Ethics and tone</a:t>
          </a:r>
        </a:p>
        <a:p>
          <a:pPr marL="0" lvl="0" indent="0" algn="ctr" defTabSz="800100">
            <a:lnSpc>
              <a:spcPct val="90000"/>
            </a:lnSpc>
            <a:spcBef>
              <a:spcPct val="0"/>
            </a:spcBef>
            <a:spcAft>
              <a:spcPct val="35000"/>
            </a:spcAft>
            <a:buNone/>
          </a:pPr>
          <a:r>
            <a:rPr lang="en-AU" sz="1800" b="1" kern="1200" dirty="0"/>
            <a:t>Be thoughtful &amp; human</a:t>
          </a:r>
        </a:p>
      </dsp:txBody>
      <dsp:txXfrm rot="-5400000">
        <a:off x="4012188" y="915223"/>
        <a:ext cx="1524406" cy="1524406"/>
      </dsp:txXfrm>
    </dsp:sp>
    <dsp:sp modelId="{CD7F669A-7225-4756-928D-C798C002C4E9}">
      <dsp:nvSpPr>
        <dsp:cNvPr id="0" name=""/>
        <dsp:cNvSpPr/>
      </dsp:nvSpPr>
      <dsp:spPr>
        <a:xfrm rot="10800000">
          <a:off x="4012188" y="2539207"/>
          <a:ext cx="2155836" cy="2155836"/>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AU" sz="1600" kern="1200" dirty="0"/>
        </a:p>
        <a:p>
          <a:pPr marL="0" lvl="0" indent="0" algn="ctr" defTabSz="711200">
            <a:lnSpc>
              <a:spcPct val="90000"/>
            </a:lnSpc>
            <a:spcBef>
              <a:spcPct val="0"/>
            </a:spcBef>
            <a:spcAft>
              <a:spcPct val="35000"/>
            </a:spcAft>
            <a:buNone/>
          </a:pPr>
          <a:r>
            <a:rPr lang="en-AU" sz="1800" b="1" kern="1200" dirty="0"/>
            <a:t>Stakeholders &amp; advocates</a:t>
          </a:r>
        </a:p>
        <a:p>
          <a:pPr marL="0" lvl="0" indent="0" algn="ctr" defTabSz="711200">
            <a:lnSpc>
              <a:spcPct val="90000"/>
            </a:lnSpc>
            <a:spcBef>
              <a:spcPct val="0"/>
            </a:spcBef>
            <a:spcAft>
              <a:spcPct val="35000"/>
            </a:spcAft>
            <a:buNone/>
          </a:pPr>
          <a:r>
            <a:rPr lang="en-AU" sz="1800" b="1" kern="1200" dirty="0"/>
            <a:t>Review messages, comms strategy</a:t>
          </a:r>
        </a:p>
      </dsp:txBody>
      <dsp:txXfrm rot="10800000">
        <a:off x="4012188" y="2539207"/>
        <a:ext cx="1524406" cy="1524406"/>
      </dsp:txXfrm>
    </dsp:sp>
    <dsp:sp modelId="{47E9902A-5A7A-4D0B-AB67-A9097234032B}">
      <dsp:nvSpPr>
        <dsp:cNvPr id="0" name=""/>
        <dsp:cNvSpPr/>
      </dsp:nvSpPr>
      <dsp:spPr>
        <a:xfrm rot="16200000">
          <a:off x="1756774" y="2539207"/>
          <a:ext cx="2155836" cy="2155836"/>
        </a:xfrm>
        <a:prstGeom prst="pieWedg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Technology Data analytics</a:t>
          </a:r>
        </a:p>
        <a:p>
          <a:pPr marL="0" lvl="0" indent="0" algn="ctr" defTabSz="800100">
            <a:lnSpc>
              <a:spcPct val="90000"/>
            </a:lnSpc>
            <a:spcBef>
              <a:spcPct val="0"/>
            </a:spcBef>
            <a:spcAft>
              <a:spcPct val="35000"/>
            </a:spcAft>
            <a:buNone/>
          </a:pPr>
          <a:r>
            <a:rPr lang="en-AU" sz="1800" b="1" kern="1200" dirty="0"/>
            <a:t>Business strategy</a:t>
          </a:r>
        </a:p>
      </dsp:txBody>
      <dsp:txXfrm rot="5400000">
        <a:off x="2388204" y="2539207"/>
        <a:ext cx="1524406" cy="1524406"/>
      </dsp:txXfrm>
    </dsp:sp>
    <dsp:sp modelId="{A98E076C-68B7-44D9-BDA2-6BDFA8CC6521}">
      <dsp:nvSpPr>
        <dsp:cNvPr id="0" name=""/>
        <dsp:cNvSpPr/>
      </dsp:nvSpPr>
      <dsp:spPr>
        <a:xfrm>
          <a:off x="3590231" y="2041323"/>
          <a:ext cx="744336" cy="64724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886E0-A646-47C0-BD58-E9A4B8B9748C}">
      <dsp:nvSpPr>
        <dsp:cNvPr id="0" name=""/>
        <dsp:cNvSpPr/>
      </dsp:nvSpPr>
      <dsp:spPr>
        <a:xfrm rot="10800000">
          <a:off x="3576052" y="2218071"/>
          <a:ext cx="744336" cy="64724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DC2CB-D288-4CA2-B3C4-7E3F61F759D3}" type="datetimeFigureOut">
              <a:rPr lang="en-AU" smtClean="0"/>
              <a:t>23/04/2019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EA561-228F-4D60-B153-1D9829E4F958}" type="slidenum">
              <a:rPr lang="en-AU" smtClean="0"/>
              <a:t>‹#›</a:t>
            </a:fld>
            <a:endParaRPr lang="en-AU"/>
          </a:p>
        </p:txBody>
      </p:sp>
    </p:spTree>
    <p:extLst>
      <p:ext uri="{BB962C8B-B14F-4D97-AF65-F5344CB8AC3E}">
        <p14:creationId xmlns:p14="http://schemas.microsoft.com/office/powerpoint/2010/main" val="297153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1</a:t>
            </a:fld>
            <a:endParaRPr lang="en-AU"/>
          </a:p>
        </p:txBody>
      </p:sp>
    </p:spTree>
    <p:extLst>
      <p:ext uri="{BB962C8B-B14F-4D97-AF65-F5344CB8AC3E}">
        <p14:creationId xmlns:p14="http://schemas.microsoft.com/office/powerpoint/2010/main" val="61592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once we were being encouraged to better understand the business, finance and strategy. Now we need to consider improving our knowledge and understanding of machine learning and in particular – statistics, data science – the quantitative stuff. Maybe even programming.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mission, your imperative, is to be managing the machines more than being managed by them. By embracing machine learning and AI, by learning what it can do, what outcomes you should demand, and what skills you need to hire for, you’ll be well positioned to adapt to a world in which the majority of the work being done is done by a </a:t>
            </a:r>
            <a:r>
              <a:rPr lang="en-AU" sz="1200" b="0" i="0" u="none" strike="noStrike" kern="1200" baseline="0" dirty="0">
                <a:solidFill>
                  <a:schemeClr val="tx1"/>
                </a:solidFill>
                <a:latin typeface="+mn-lt"/>
                <a:ea typeface="+mn-ea"/>
                <a:cs typeface="+mn-cs"/>
              </a:rPr>
              <a:t>machine.</a:t>
            </a:r>
            <a:endParaRPr lang="en-AU" dirty="0"/>
          </a:p>
          <a:p>
            <a:r>
              <a:rPr lang="en-US" sz="1200" b="0" i="0" u="none" strike="noStrike" kern="1200" baseline="0" dirty="0">
                <a:solidFill>
                  <a:schemeClr val="tx1"/>
                </a:solidFill>
                <a:latin typeface="+mn-lt"/>
                <a:ea typeface="+mn-ea"/>
                <a:cs typeface="+mn-cs"/>
              </a:rPr>
              <a:t>AI For Marketers: An Introduction and Primer</a:t>
            </a:r>
          </a:p>
        </p:txBody>
      </p:sp>
      <p:sp>
        <p:nvSpPr>
          <p:cNvPr id="4" name="Slide Number Placeholder 3"/>
          <p:cNvSpPr>
            <a:spLocks noGrp="1"/>
          </p:cNvSpPr>
          <p:nvPr>
            <p:ph type="sldNum" sz="quarter" idx="5"/>
          </p:nvPr>
        </p:nvSpPr>
        <p:spPr/>
        <p:txBody>
          <a:bodyPr/>
          <a:lstStyle/>
          <a:p>
            <a:fld id="{D09EA561-228F-4D60-B153-1D9829E4F958}" type="slidenum">
              <a:rPr lang="en-AU" smtClean="0"/>
              <a:t>19</a:t>
            </a:fld>
            <a:endParaRPr lang="en-AU"/>
          </a:p>
        </p:txBody>
      </p:sp>
    </p:spTree>
    <p:extLst>
      <p:ext uri="{BB962C8B-B14F-4D97-AF65-F5344CB8AC3E}">
        <p14:creationId xmlns:p14="http://schemas.microsoft.com/office/powerpoint/2010/main" val="265618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20</a:t>
            </a:fld>
            <a:endParaRPr lang="en-AU"/>
          </a:p>
        </p:txBody>
      </p:sp>
    </p:spTree>
    <p:extLst>
      <p:ext uri="{BB962C8B-B14F-4D97-AF65-F5344CB8AC3E}">
        <p14:creationId xmlns:p14="http://schemas.microsoft.com/office/powerpoint/2010/main" val="373336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dirty="0"/>
              <a:t>News release and articles</a:t>
            </a:r>
          </a:p>
          <a:p>
            <a:r>
              <a:rPr lang="en-AU" dirty="0"/>
              <a:t>Share trading</a:t>
            </a:r>
          </a:p>
          <a:p>
            <a:r>
              <a:rPr lang="en-AU" dirty="0"/>
              <a:t>Sport scores</a:t>
            </a:r>
          </a:p>
        </p:txBody>
      </p:sp>
      <p:sp>
        <p:nvSpPr>
          <p:cNvPr id="4" name="Slide Number Placeholder 3"/>
          <p:cNvSpPr>
            <a:spLocks noGrp="1"/>
          </p:cNvSpPr>
          <p:nvPr>
            <p:ph type="sldNum" sz="quarter" idx="5"/>
          </p:nvPr>
        </p:nvSpPr>
        <p:spPr/>
        <p:txBody>
          <a:bodyPr/>
          <a:lstStyle/>
          <a:p>
            <a:fld id="{D09EA561-228F-4D60-B153-1D9829E4F958}" type="slidenum">
              <a:rPr lang="en-AU" smtClean="0"/>
              <a:t>21</a:t>
            </a:fld>
            <a:endParaRPr lang="en-AU"/>
          </a:p>
        </p:txBody>
      </p:sp>
    </p:spTree>
    <p:extLst>
      <p:ext uri="{BB962C8B-B14F-4D97-AF65-F5344CB8AC3E}">
        <p14:creationId xmlns:p14="http://schemas.microsoft.com/office/powerpoint/2010/main" val="392011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24</a:t>
            </a:fld>
            <a:endParaRPr lang="en-AU"/>
          </a:p>
        </p:txBody>
      </p:sp>
    </p:spTree>
    <p:extLst>
      <p:ext uri="{BB962C8B-B14F-4D97-AF65-F5344CB8AC3E}">
        <p14:creationId xmlns:p14="http://schemas.microsoft.com/office/powerpoint/2010/main" val="278025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dirty="0"/>
              <a:t>There needs to be a shift in skills</a:t>
            </a:r>
          </a:p>
          <a:p>
            <a:r>
              <a:rPr lang="en-AU" dirty="0"/>
              <a:t>According to Professor Anne Gregory from </a:t>
            </a:r>
            <a:r>
              <a:rPr lang="en-AU" dirty="0" err="1"/>
              <a:t>Huddersfield</a:t>
            </a:r>
            <a:r>
              <a:rPr lang="en-AU" dirty="0"/>
              <a:t> University in the UK development of a Hippocratic Oath for the professional is being developed</a:t>
            </a:r>
          </a:p>
        </p:txBody>
      </p:sp>
      <p:sp>
        <p:nvSpPr>
          <p:cNvPr id="4" name="Slide Number Placeholder 3"/>
          <p:cNvSpPr>
            <a:spLocks noGrp="1"/>
          </p:cNvSpPr>
          <p:nvPr>
            <p:ph type="sldNum" sz="quarter" idx="5"/>
          </p:nvPr>
        </p:nvSpPr>
        <p:spPr/>
        <p:txBody>
          <a:bodyPr/>
          <a:lstStyle/>
          <a:p>
            <a:fld id="{D09EA561-228F-4D60-B153-1D9829E4F958}" type="slidenum">
              <a:rPr lang="en-AU" smtClean="0"/>
              <a:t>25</a:t>
            </a:fld>
            <a:endParaRPr lang="en-AU"/>
          </a:p>
        </p:txBody>
      </p:sp>
    </p:spTree>
    <p:extLst>
      <p:ext uri="{BB962C8B-B14F-4D97-AF65-F5344CB8AC3E}">
        <p14:creationId xmlns:p14="http://schemas.microsoft.com/office/powerpoint/2010/main" val="3381982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future of work is not one in which the humans do all the work. Instead, the machines will do the work and we will validate that they’ve created the outcomes we want. When they don’t, we’ll help retrain them until they achieve our goals with us.</a:t>
            </a:r>
          </a:p>
          <a:p>
            <a:endParaRPr lang="en-US" sz="1200" b="0"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Either you </a:t>
            </a:r>
            <a:r>
              <a:rPr lang="en-US" sz="1200" b="1" i="0" u="none" strike="noStrike" kern="1200" baseline="0" dirty="0">
                <a:solidFill>
                  <a:schemeClr val="tx1"/>
                </a:solidFill>
                <a:latin typeface="+mn-lt"/>
                <a:ea typeface="+mn-ea"/>
                <a:cs typeface="+mn-cs"/>
              </a:rPr>
              <a:t>manage the machines, or the machines will </a:t>
            </a:r>
            <a:r>
              <a:rPr lang="en-AU" sz="1200" b="1" i="0" u="none" strike="noStrike" kern="1200" baseline="0" dirty="0">
                <a:solidFill>
                  <a:schemeClr val="tx1"/>
                </a:solidFill>
                <a:latin typeface="+mn-lt"/>
                <a:ea typeface="+mn-ea"/>
                <a:cs typeface="+mn-cs"/>
              </a:rPr>
              <a:t>manage you.</a:t>
            </a:r>
          </a:p>
          <a:p>
            <a:endParaRPr lang="en-AU"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a:solidFill>
                  <a:schemeClr val="tx1"/>
                </a:solidFill>
                <a:latin typeface="+mn-lt"/>
                <a:ea typeface="+mn-ea"/>
                <a:cs typeface="+mn-cs"/>
              </a:rPr>
              <a:t>Reach out, look around your organisation, help, enable where you can, and lead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sz="1200" b="1" i="0" u="none" strike="noStrike" kern="1200" baseline="0" dirty="0">
                <a:solidFill>
                  <a:schemeClr val="tx1"/>
                </a:solidFill>
                <a:latin typeface="+mn-lt"/>
                <a:ea typeface="+mn-ea"/>
                <a:cs typeface="+mn-cs"/>
              </a:rPr>
              <a:t>TRY – FAIL – LEARN – SHARE</a:t>
            </a:r>
          </a:p>
          <a:p>
            <a:endParaRPr lang="en-AU"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09EA561-228F-4D60-B153-1D9829E4F958}" type="slidenum">
              <a:rPr lang="en-AU" smtClean="0"/>
              <a:t>26</a:t>
            </a:fld>
            <a:endParaRPr lang="en-AU"/>
          </a:p>
        </p:txBody>
      </p:sp>
    </p:spTree>
    <p:extLst>
      <p:ext uri="{BB962C8B-B14F-4D97-AF65-F5344CB8AC3E}">
        <p14:creationId xmlns:p14="http://schemas.microsoft.com/office/powerpoint/2010/main" val="220331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Cover off on our offering</a:t>
            </a:r>
          </a:p>
        </p:txBody>
      </p:sp>
      <p:sp>
        <p:nvSpPr>
          <p:cNvPr id="4" name="Slide Number Placeholder 3"/>
          <p:cNvSpPr>
            <a:spLocks noGrp="1"/>
          </p:cNvSpPr>
          <p:nvPr>
            <p:ph type="sldNum" sz="quarter" idx="5"/>
          </p:nvPr>
        </p:nvSpPr>
        <p:spPr/>
        <p:txBody>
          <a:bodyPr/>
          <a:lstStyle/>
          <a:p>
            <a:fld id="{D09EA561-228F-4D60-B153-1D9829E4F958}" type="slidenum">
              <a:rPr lang="en-AU" smtClean="0"/>
              <a:t>27</a:t>
            </a:fld>
            <a:endParaRPr lang="en-AU"/>
          </a:p>
        </p:txBody>
      </p:sp>
    </p:spTree>
    <p:extLst>
      <p:ext uri="{BB962C8B-B14F-4D97-AF65-F5344CB8AC3E}">
        <p14:creationId xmlns:p14="http://schemas.microsoft.com/office/powerpoint/2010/main" val="98342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28</a:t>
            </a:fld>
            <a:endParaRPr lang="en-AU"/>
          </a:p>
        </p:txBody>
      </p:sp>
    </p:spTree>
    <p:extLst>
      <p:ext uri="{BB962C8B-B14F-4D97-AF65-F5344CB8AC3E}">
        <p14:creationId xmlns:p14="http://schemas.microsoft.com/office/powerpoint/2010/main" val="300417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29</a:t>
            </a:fld>
            <a:endParaRPr lang="en-AU"/>
          </a:p>
        </p:txBody>
      </p:sp>
    </p:spTree>
    <p:extLst>
      <p:ext uri="{BB962C8B-B14F-4D97-AF65-F5344CB8AC3E}">
        <p14:creationId xmlns:p14="http://schemas.microsoft.com/office/powerpoint/2010/main" val="79329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4</a:t>
            </a:fld>
            <a:endParaRPr lang="en-AU"/>
          </a:p>
        </p:txBody>
      </p:sp>
    </p:spTree>
    <p:extLst>
      <p:ext uri="{BB962C8B-B14F-4D97-AF65-F5344CB8AC3E}">
        <p14:creationId xmlns:p14="http://schemas.microsoft.com/office/powerpoint/2010/main" val="87756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10</a:t>
            </a:fld>
            <a:endParaRPr lang="en-AU"/>
          </a:p>
        </p:txBody>
      </p:sp>
    </p:spTree>
    <p:extLst>
      <p:ext uri="{BB962C8B-B14F-4D97-AF65-F5344CB8AC3E}">
        <p14:creationId xmlns:p14="http://schemas.microsoft.com/office/powerpoint/2010/main" val="25933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11</a:t>
            </a:fld>
            <a:endParaRPr lang="en-AU"/>
          </a:p>
        </p:txBody>
      </p:sp>
    </p:spTree>
    <p:extLst>
      <p:ext uri="{BB962C8B-B14F-4D97-AF65-F5344CB8AC3E}">
        <p14:creationId xmlns:p14="http://schemas.microsoft.com/office/powerpoint/2010/main" val="236817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dirty="0"/>
              <a:t>In a world of increasing automation we need to facilitate connection, empathy and relationships</a:t>
            </a:r>
          </a:p>
          <a:p>
            <a:r>
              <a:rPr lang="en-AU" dirty="0"/>
              <a:t>AI and machine learning are still transactional, not conversational, a medium between humans, but still involve the human communicating.</a:t>
            </a:r>
          </a:p>
          <a:p>
            <a:pPr marL="171450" indent="-171450">
              <a:buFontTx/>
              <a:buChar char="-"/>
            </a:pPr>
            <a:r>
              <a:rPr lang="en-AU" dirty="0"/>
              <a:t>In ensuring the TONE is right</a:t>
            </a:r>
          </a:p>
          <a:p>
            <a:pPr marL="171450" indent="-171450">
              <a:buFontTx/>
              <a:buChar char="-"/>
            </a:pPr>
            <a:r>
              <a:rPr lang="en-AU" dirty="0"/>
              <a:t>To make the MESSAGE appropriate</a:t>
            </a:r>
          </a:p>
          <a:p>
            <a:pPr marL="171450" indent="-171450">
              <a:buFontTx/>
              <a:buChar char="-"/>
            </a:pPr>
            <a:r>
              <a:rPr lang="en-AU" dirty="0"/>
              <a:t>To keep an eye on values and ethics – even how our AI is dealing with other AI, and to intervene</a:t>
            </a:r>
          </a:p>
        </p:txBody>
      </p:sp>
      <p:sp>
        <p:nvSpPr>
          <p:cNvPr id="4" name="Slide Number Placeholder 3"/>
          <p:cNvSpPr>
            <a:spLocks noGrp="1"/>
          </p:cNvSpPr>
          <p:nvPr>
            <p:ph type="sldNum" sz="quarter" idx="5"/>
          </p:nvPr>
        </p:nvSpPr>
        <p:spPr/>
        <p:txBody>
          <a:bodyPr/>
          <a:lstStyle/>
          <a:p>
            <a:fld id="{D09EA561-228F-4D60-B153-1D9829E4F958}" type="slidenum">
              <a:rPr lang="en-AU" smtClean="0"/>
              <a:t>14</a:t>
            </a:fld>
            <a:endParaRPr lang="en-AU"/>
          </a:p>
        </p:txBody>
      </p:sp>
    </p:spTree>
    <p:extLst>
      <p:ext uri="{BB962C8B-B14F-4D97-AF65-F5344CB8AC3E}">
        <p14:creationId xmlns:p14="http://schemas.microsoft.com/office/powerpoint/2010/main" val="58708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Tell us about practical applications you know about</a:t>
            </a:r>
          </a:p>
          <a:p>
            <a:r>
              <a:rPr lang="en-US" b="1" dirty="0"/>
              <a:t>Tell us about your concerns?</a:t>
            </a:r>
            <a:endParaRPr lang="en-US" dirty="0"/>
          </a:p>
          <a:p>
            <a:r>
              <a:rPr lang="en-US" dirty="0"/>
              <a:t>•</a:t>
            </a:r>
            <a:r>
              <a:rPr lang="en-US" b="1" dirty="0"/>
              <a:t>As a manager</a:t>
            </a:r>
            <a:endParaRPr lang="en-US" dirty="0"/>
          </a:p>
          <a:p>
            <a:r>
              <a:rPr lang="en-US" dirty="0"/>
              <a:t>•</a:t>
            </a:r>
            <a:r>
              <a:rPr lang="en-US" b="1" dirty="0"/>
              <a:t>As a communicator</a:t>
            </a:r>
            <a:endParaRPr lang="en-US" dirty="0"/>
          </a:p>
          <a:p>
            <a:r>
              <a:rPr lang="en-US" dirty="0"/>
              <a:t>•</a:t>
            </a:r>
            <a:r>
              <a:rPr lang="en-US" b="1" dirty="0"/>
              <a:t>As an employee</a:t>
            </a:r>
            <a:endParaRPr lang="en-US" dirty="0"/>
          </a:p>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15</a:t>
            </a:fld>
            <a:endParaRPr lang="en-AU"/>
          </a:p>
        </p:txBody>
      </p:sp>
    </p:spTree>
    <p:extLst>
      <p:ext uri="{BB962C8B-B14F-4D97-AF65-F5344CB8AC3E}">
        <p14:creationId xmlns:p14="http://schemas.microsoft.com/office/powerpoint/2010/main" val="56720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09EA561-228F-4D60-B153-1D9829E4F958}" type="slidenum">
              <a:rPr lang="en-AU" smtClean="0"/>
              <a:t>16</a:t>
            </a:fld>
            <a:endParaRPr lang="en-AU"/>
          </a:p>
        </p:txBody>
      </p:sp>
    </p:spTree>
    <p:extLst>
      <p:ext uri="{BB962C8B-B14F-4D97-AF65-F5344CB8AC3E}">
        <p14:creationId xmlns:p14="http://schemas.microsoft.com/office/powerpoint/2010/main" val="178166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r>
              <a:rPr lang="en-AU" dirty="0"/>
              <a:t>PwC put this graphic together to show how organisations are thinking about implementing and governing AI. </a:t>
            </a:r>
          </a:p>
          <a:p>
            <a:pPr fontAlgn="base"/>
            <a:endParaRPr lang="en-AU" dirty="0"/>
          </a:p>
          <a:p>
            <a:pPr fontAlgn="base"/>
            <a:r>
              <a:rPr lang="en-AU" dirty="0"/>
              <a:t>As they say: </a:t>
            </a:r>
          </a:p>
          <a:p>
            <a:pPr fontAlgn="base"/>
            <a:endParaRPr lang="en-AU"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When AI initiatives begin with AI specialists, they sometimes struggle to gain broad traction. When they come from the business side, projects may have a limited focus may not take full advantage of the technology. In both cases, isolated teams may create duplicate—or incompatible—efforts.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Their answer is oversight from a diverse team that includes people who have business, IT and specialised AI skills and represents all parts of an organisation. You need to be disciplined, creating an organisational structure that crosses functions and enables you to establish a clear AI strategy.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BTW PwC has a Centre of Excellence</a:t>
            </a:r>
          </a:p>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17</a:t>
            </a:fld>
            <a:endParaRPr lang="en-AU"/>
          </a:p>
        </p:txBody>
      </p:sp>
    </p:spTree>
    <p:extLst>
      <p:ext uri="{BB962C8B-B14F-4D97-AF65-F5344CB8AC3E}">
        <p14:creationId xmlns:p14="http://schemas.microsoft.com/office/powerpoint/2010/main" val="297979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dirty="0"/>
              <a:t>Our framework is aimed at how we might help our own organisations and ensure that as communication professionals we are at the table. A one-stop shop for all things AI. </a:t>
            </a:r>
          </a:p>
          <a:p>
            <a:pPr lvl="0"/>
            <a:r>
              <a:rPr lang="en-AU" dirty="0">
                <a:solidFill>
                  <a:schemeClr val="bg1"/>
                </a:solidFill>
              </a:rPr>
              <a:t>Link with HR, IT, Marketing, Strategy &amp; Planning, Customer Service</a:t>
            </a:r>
          </a:p>
          <a:p>
            <a:pPr lvl="0"/>
            <a:r>
              <a:rPr lang="en-AU" dirty="0">
                <a:solidFill>
                  <a:schemeClr val="bg1"/>
                </a:solidFill>
              </a:rPr>
              <a:t>Build skills in data, analytics, IT</a:t>
            </a:r>
          </a:p>
          <a:p>
            <a:endParaRPr lang="en-AU" dirty="0"/>
          </a:p>
        </p:txBody>
      </p:sp>
      <p:sp>
        <p:nvSpPr>
          <p:cNvPr id="4" name="Slide Number Placeholder 3"/>
          <p:cNvSpPr>
            <a:spLocks noGrp="1"/>
          </p:cNvSpPr>
          <p:nvPr>
            <p:ph type="sldNum" sz="quarter" idx="5"/>
          </p:nvPr>
        </p:nvSpPr>
        <p:spPr/>
        <p:txBody>
          <a:bodyPr/>
          <a:lstStyle/>
          <a:p>
            <a:fld id="{D09EA561-228F-4D60-B153-1D9829E4F958}" type="slidenum">
              <a:rPr lang="en-AU" smtClean="0"/>
              <a:t>18</a:t>
            </a:fld>
            <a:endParaRPr lang="en-AU"/>
          </a:p>
        </p:txBody>
      </p:sp>
    </p:spTree>
    <p:extLst>
      <p:ext uri="{BB962C8B-B14F-4D97-AF65-F5344CB8AC3E}">
        <p14:creationId xmlns:p14="http://schemas.microsoft.com/office/powerpoint/2010/main" val="1579882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C9B1A340-C7D4-4907-B358-F2E3D42C3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988" y="5198132"/>
            <a:ext cx="2926024" cy="1158218"/>
          </a:xfrm>
          <a:prstGeom prst="rect">
            <a:avLst/>
          </a:prstGeom>
        </p:spPr>
      </p:pic>
    </p:spTree>
    <p:extLst>
      <p:ext uri="{BB962C8B-B14F-4D97-AF65-F5344CB8AC3E}">
        <p14:creationId xmlns:p14="http://schemas.microsoft.com/office/powerpoint/2010/main" val="394389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415925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32960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0F9E-7184-47EE-A558-5896CF3B60D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688D425-1252-4443-8E2F-DA6301644708}"/>
              </a:ext>
            </a:extLst>
          </p:cNvPr>
          <p:cNvSpPr>
            <a:spLocks noGrp="1"/>
          </p:cNvSpPr>
          <p:nvPr>
            <p:ph type="dt" sz="half" idx="10"/>
          </p:nvPr>
        </p:nvSpPr>
        <p:spPr/>
        <p:txBody>
          <a:bodyPr/>
          <a:lstStyle/>
          <a:p>
            <a:fld id="{5E3E1D28-B6C4-48AE-8BD9-5A27B179AFD8}" type="datetimeFigureOut">
              <a:rPr lang="en-AU" smtClean="0"/>
              <a:t>23/04/2019</a:t>
            </a:fld>
            <a:endParaRPr lang="en-AU"/>
          </a:p>
        </p:txBody>
      </p:sp>
      <p:sp>
        <p:nvSpPr>
          <p:cNvPr id="4" name="Footer Placeholder 3">
            <a:extLst>
              <a:ext uri="{FF2B5EF4-FFF2-40B4-BE49-F238E27FC236}">
                <a16:creationId xmlns:a16="http://schemas.microsoft.com/office/drawing/2014/main" id="{EDDFD665-52D8-4E8F-A1F9-41E98B7AD55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8149070-AD3D-4191-9182-9B32BC0A7369}"/>
              </a:ext>
            </a:extLst>
          </p:cNvPr>
          <p:cNvSpPr>
            <a:spLocks noGrp="1"/>
          </p:cNvSpPr>
          <p:nvPr>
            <p:ph type="sldNum" sz="quarter" idx="12"/>
          </p:nvPr>
        </p:nvSpPr>
        <p:spPr/>
        <p:txBody>
          <a:bodyPr/>
          <a:lstStyle/>
          <a:p>
            <a:fld id="{8315B65B-C1E5-44B8-8E58-5495D1540700}" type="slidenum">
              <a:rPr lang="en-AU" smtClean="0"/>
              <a:t>‹#›</a:t>
            </a:fld>
            <a:endParaRPr lang="en-AU"/>
          </a:p>
        </p:txBody>
      </p:sp>
    </p:spTree>
    <p:extLst>
      <p:ext uri="{BB962C8B-B14F-4D97-AF65-F5344CB8AC3E}">
        <p14:creationId xmlns:p14="http://schemas.microsoft.com/office/powerpoint/2010/main" val="73294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300253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662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331385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388381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397498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197619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217532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3E1D28-B6C4-48AE-8BD9-5A27B179AFD8}" type="datetimeFigureOut">
              <a:rPr lang="en-AU" smtClean="0"/>
              <a:pPr/>
              <a:t>23/04/2019</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15B65B-C1E5-44B8-8E58-5495D1540700}" type="slidenum">
              <a:rPr lang="en-AU" smtClean="0"/>
              <a:pPr/>
              <a:t>‹#›</a:t>
            </a:fld>
            <a:endParaRPr lang="en-AU" dirty="0"/>
          </a:p>
        </p:txBody>
      </p:sp>
    </p:spTree>
    <p:extLst>
      <p:ext uri="{BB962C8B-B14F-4D97-AF65-F5344CB8AC3E}">
        <p14:creationId xmlns:p14="http://schemas.microsoft.com/office/powerpoint/2010/main" val="113949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1D28-B6C4-48AE-8BD9-5A27B179AFD8}" type="datetimeFigureOut">
              <a:rPr lang="en-AU" smtClean="0"/>
              <a:t>23/04/2019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5B65B-C1E5-44B8-8E58-5495D1540700}" type="slidenum">
              <a:rPr lang="en-AU" smtClean="0"/>
              <a:t>‹#›</a:t>
            </a:fld>
            <a:endParaRPr lang="en-AU"/>
          </a:p>
        </p:txBody>
      </p:sp>
      <p:pic>
        <p:nvPicPr>
          <p:cNvPr id="7" name="Picture 6">
            <a:extLst>
              <a:ext uri="{FF2B5EF4-FFF2-40B4-BE49-F238E27FC236}">
                <a16:creationId xmlns:a16="http://schemas.microsoft.com/office/drawing/2014/main" id="{752C4F14-B1F5-4DB2-8DA2-242BDA78E78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550362" y="6356349"/>
            <a:ext cx="451286" cy="375203"/>
          </a:xfrm>
          <a:prstGeom prst="rect">
            <a:avLst/>
          </a:prstGeom>
        </p:spPr>
      </p:pic>
      <p:pic>
        <p:nvPicPr>
          <p:cNvPr id="8" name="Picture 7">
            <a:extLst>
              <a:ext uri="{FF2B5EF4-FFF2-40B4-BE49-F238E27FC236}">
                <a16:creationId xmlns:a16="http://schemas.microsoft.com/office/drawing/2014/main" id="{51292D76-887C-44B9-941E-385D332B136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35908783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A1BC-D72C-4EA0-AAE3-32CE9C674028}"/>
              </a:ext>
            </a:extLst>
          </p:cNvPr>
          <p:cNvSpPr>
            <a:spLocks noGrp="1"/>
          </p:cNvSpPr>
          <p:nvPr>
            <p:ph type="ctrTitle"/>
          </p:nvPr>
        </p:nvSpPr>
        <p:spPr>
          <a:xfrm>
            <a:off x="738963" y="2022100"/>
            <a:ext cx="6858000" cy="2175389"/>
          </a:xfrm>
        </p:spPr>
        <p:txBody>
          <a:bodyPr>
            <a:normAutofit fontScale="90000"/>
          </a:bodyPr>
          <a:lstStyle/>
          <a:p>
            <a:r>
              <a:rPr lang="en-AU" sz="5400" b="1" dirty="0">
                <a:solidFill>
                  <a:srgbClr val="FFFFFF"/>
                </a:solidFill>
              </a:rPr>
              <a:t>Change, Engagement </a:t>
            </a:r>
            <a:br>
              <a:rPr lang="en-AU" sz="5400" b="1" dirty="0">
                <a:solidFill>
                  <a:srgbClr val="FFFFFF"/>
                </a:solidFill>
              </a:rPr>
            </a:br>
            <a:r>
              <a:rPr lang="en-AU" sz="3975" b="1" dirty="0">
                <a:solidFill>
                  <a:srgbClr val="FFFFFF"/>
                </a:solidFill>
              </a:rPr>
              <a:t>&amp;</a:t>
            </a:r>
            <a:r>
              <a:rPr lang="en-AU" sz="5400" b="1" dirty="0">
                <a:solidFill>
                  <a:srgbClr val="FFFFFF"/>
                </a:solidFill>
              </a:rPr>
              <a:t> </a:t>
            </a:r>
            <a:br>
              <a:rPr lang="en-AU" sz="5400" b="1" dirty="0">
                <a:solidFill>
                  <a:srgbClr val="FFFFFF"/>
                </a:solidFill>
              </a:rPr>
            </a:br>
            <a:r>
              <a:rPr lang="en-AU" sz="5400" b="1" dirty="0">
                <a:solidFill>
                  <a:srgbClr val="FFFFFF"/>
                </a:solidFill>
              </a:rPr>
              <a:t>Artificial Intelligence</a:t>
            </a:r>
          </a:p>
        </p:txBody>
      </p:sp>
      <p:sp>
        <p:nvSpPr>
          <p:cNvPr id="3" name="Subtitle 2">
            <a:extLst>
              <a:ext uri="{FF2B5EF4-FFF2-40B4-BE49-F238E27FC236}">
                <a16:creationId xmlns:a16="http://schemas.microsoft.com/office/drawing/2014/main" id="{75F791D9-DF3F-433F-AAAD-C01DB3AEEF95}"/>
              </a:ext>
            </a:extLst>
          </p:cNvPr>
          <p:cNvSpPr>
            <a:spLocks noGrp="1"/>
          </p:cNvSpPr>
          <p:nvPr>
            <p:ph type="subTitle" idx="1"/>
          </p:nvPr>
        </p:nvSpPr>
        <p:spPr>
          <a:xfrm>
            <a:off x="648586" y="4226665"/>
            <a:ext cx="6858000" cy="823796"/>
          </a:xfrm>
        </p:spPr>
        <p:txBody>
          <a:bodyPr>
            <a:normAutofit/>
          </a:bodyPr>
          <a:lstStyle/>
          <a:p>
            <a:r>
              <a:rPr lang="en-AU" sz="3000" dirty="0">
                <a:solidFill>
                  <a:srgbClr val="FFFFFF"/>
                </a:solidFill>
              </a:rPr>
              <a:t>Jo Curkpatrick &amp; Lee Hopkins</a:t>
            </a:r>
          </a:p>
        </p:txBody>
      </p:sp>
    </p:spTree>
    <p:extLst>
      <p:ext uri="{BB962C8B-B14F-4D97-AF65-F5344CB8AC3E}">
        <p14:creationId xmlns:p14="http://schemas.microsoft.com/office/powerpoint/2010/main" val="41235339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C2B9-D987-4C19-AE8B-47479E0A67F8}"/>
              </a:ext>
            </a:extLst>
          </p:cNvPr>
          <p:cNvSpPr>
            <a:spLocks noGrp="1"/>
          </p:cNvSpPr>
          <p:nvPr>
            <p:ph type="title"/>
          </p:nvPr>
        </p:nvSpPr>
        <p:spPr>
          <a:xfrm>
            <a:off x="1361854" y="2559957"/>
            <a:ext cx="6420293" cy="1375542"/>
          </a:xfrm>
        </p:spPr>
        <p:txBody>
          <a:bodyPr vert="horz" lIns="68580" tIns="34290" rIns="68580" bIns="34290" rtlCol="0" anchor="b">
            <a:noAutofit/>
          </a:bodyPr>
          <a:lstStyle/>
          <a:p>
            <a:pPr algn="ctr"/>
            <a:r>
              <a:rPr lang="en-US" sz="7200" b="1" dirty="0">
                <a:solidFill>
                  <a:schemeClr val="bg1"/>
                </a:solidFill>
              </a:rPr>
              <a:t>AI and its impact</a:t>
            </a:r>
          </a:p>
        </p:txBody>
      </p:sp>
      <p:pic>
        <p:nvPicPr>
          <p:cNvPr id="3" name="Picture 2" descr="A close up of a logo&#10;&#10;Description automatically generated">
            <a:extLst>
              <a:ext uri="{FF2B5EF4-FFF2-40B4-BE49-F238E27FC236}">
                <a16:creationId xmlns:a16="http://schemas.microsoft.com/office/drawing/2014/main" id="{A49AB51F-52B3-4606-81C3-EDBC9410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Tree>
    <p:extLst>
      <p:ext uri="{BB962C8B-B14F-4D97-AF65-F5344CB8AC3E}">
        <p14:creationId xmlns:p14="http://schemas.microsoft.com/office/powerpoint/2010/main" val="268807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3EC37D9-12A3-4C76-9C48-1373C2BFAD4B}"/>
              </a:ext>
            </a:extLst>
          </p:cNvPr>
          <p:cNvSpPr>
            <a:spLocks noGrp="1"/>
          </p:cNvSpPr>
          <p:nvPr>
            <p:ph type="body" idx="1"/>
          </p:nvPr>
        </p:nvSpPr>
        <p:spPr>
          <a:xfrm>
            <a:off x="2257646" y="217032"/>
            <a:ext cx="3990110" cy="931284"/>
          </a:xfrm>
        </p:spPr>
        <p:txBody>
          <a:bodyPr vert="horz" lIns="68580" tIns="34290" rIns="68580" bIns="34290" rtlCol="0" anchor="ctr">
            <a:noAutofit/>
          </a:bodyPr>
          <a:lstStyle/>
          <a:p>
            <a:pPr algn="r"/>
            <a:r>
              <a:rPr lang="en-US" sz="4050" dirty="0">
                <a:solidFill>
                  <a:srgbClr val="FFFFFF"/>
                </a:solidFill>
              </a:rPr>
              <a:t>AI and its Impacts</a:t>
            </a:r>
          </a:p>
        </p:txBody>
      </p:sp>
      <p:graphicFrame>
        <p:nvGraphicFramePr>
          <p:cNvPr id="5" name="Chart 4">
            <a:extLst>
              <a:ext uri="{FF2B5EF4-FFF2-40B4-BE49-F238E27FC236}">
                <a16:creationId xmlns:a16="http://schemas.microsoft.com/office/drawing/2014/main" id="{BBD7AD24-AA4F-4306-91F0-087FFE29B56F}"/>
              </a:ext>
            </a:extLst>
          </p:cNvPr>
          <p:cNvGraphicFramePr/>
          <p:nvPr>
            <p:extLst>
              <p:ext uri="{D42A27DB-BD31-4B8C-83A1-F6EECF244321}">
                <p14:modId xmlns:p14="http://schemas.microsoft.com/office/powerpoint/2010/main" val="135586478"/>
              </p:ext>
            </p:extLst>
          </p:nvPr>
        </p:nvGraphicFramePr>
        <p:xfrm>
          <a:off x="411126" y="1148316"/>
          <a:ext cx="8155171" cy="543678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close up of a logo&#10;&#10;Description automatically generated">
            <a:extLst>
              <a:ext uri="{FF2B5EF4-FFF2-40B4-BE49-F238E27FC236}">
                <a16:creationId xmlns:a16="http://schemas.microsoft.com/office/drawing/2014/main" id="{0E28A3A8-D06E-470C-8981-8E8F42DFF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Tree>
    <p:extLst>
      <p:ext uri="{BB962C8B-B14F-4D97-AF65-F5344CB8AC3E}">
        <p14:creationId xmlns:p14="http://schemas.microsoft.com/office/powerpoint/2010/main" val="24452312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D080-DE11-4740-A640-AD020C1B758B}"/>
              </a:ext>
            </a:extLst>
          </p:cNvPr>
          <p:cNvSpPr>
            <a:spLocks noGrp="1"/>
          </p:cNvSpPr>
          <p:nvPr>
            <p:ph type="title"/>
          </p:nvPr>
        </p:nvSpPr>
        <p:spPr>
          <a:xfrm>
            <a:off x="1329071" y="3073865"/>
            <a:ext cx="6363585" cy="1375542"/>
          </a:xfrm>
        </p:spPr>
        <p:txBody>
          <a:bodyPr vert="horz" lIns="68580" tIns="34290" rIns="68580" bIns="34290" rtlCol="0" anchor="b">
            <a:noAutofit/>
          </a:bodyPr>
          <a:lstStyle/>
          <a:p>
            <a:pPr algn="ctr"/>
            <a:r>
              <a:rPr lang="en-US" sz="4050" b="1" dirty="0">
                <a:solidFill>
                  <a:schemeClr val="bg1"/>
                </a:solidFill>
              </a:rPr>
              <a:t>Communication and engagement</a:t>
            </a:r>
            <a:br>
              <a:rPr lang="en-US" sz="4050" b="1" dirty="0">
                <a:solidFill>
                  <a:schemeClr val="bg1"/>
                </a:solidFill>
              </a:rPr>
            </a:br>
            <a:r>
              <a:rPr lang="en-US" sz="4050" b="1" dirty="0">
                <a:solidFill>
                  <a:schemeClr val="bg1"/>
                </a:solidFill>
              </a:rPr>
              <a:t> – </a:t>
            </a:r>
            <a:br>
              <a:rPr lang="en-US" sz="4050" b="1" dirty="0">
                <a:solidFill>
                  <a:schemeClr val="bg1"/>
                </a:solidFill>
              </a:rPr>
            </a:br>
            <a:r>
              <a:rPr lang="en-US" sz="4050" b="1" dirty="0">
                <a:solidFill>
                  <a:schemeClr val="bg1"/>
                </a:solidFill>
              </a:rPr>
              <a:t>What does AI mean for professional communicators?</a:t>
            </a:r>
          </a:p>
        </p:txBody>
      </p:sp>
      <p:pic>
        <p:nvPicPr>
          <p:cNvPr id="3" name="Picture 2" descr="A close up of a logo&#10;&#10;Description automatically generated">
            <a:extLst>
              <a:ext uri="{FF2B5EF4-FFF2-40B4-BE49-F238E27FC236}">
                <a16:creationId xmlns:a16="http://schemas.microsoft.com/office/drawing/2014/main" id="{C6690701-23EC-49AD-AF7A-450E0FBE2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Tree>
    <p:extLst>
      <p:ext uri="{BB962C8B-B14F-4D97-AF65-F5344CB8AC3E}">
        <p14:creationId xmlns:p14="http://schemas.microsoft.com/office/powerpoint/2010/main" val="24316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054CDA-14BC-4AB1-85A5-DC0478639669}"/>
              </a:ext>
            </a:extLst>
          </p:cNvPr>
          <p:cNvSpPr txBox="1"/>
          <p:nvPr/>
        </p:nvSpPr>
        <p:spPr>
          <a:xfrm>
            <a:off x="731653" y="264695"/>
            <a:ext cx="8063431" cy="6540252"/>
          </a:xfrm>
          <a:prstGeom prst="rect">
            <a:avLst/>
          </a:prstGeom>
          <a:noFill/>
        </p:spPr>
        <p:txBody>
          <a:bodyPr wrap="square" rtlCol="0">
            <a:spAutoFit/>
          </a:bodyPr>
          <a:lstStyle/>
          <a:p>
            <a:pPr algn="ctr"/>
            <a:r>
              <a:rPr lang="en-US" sz="7200" b="1" dirty="0">
                <a:solidFill>
                  <a:srgbClr val="92D050"/>
                </a:solidFill>
                <a:latin typeface="+mj-lt"/>
              </a:rPr>
              <a:t>AI will</a:t>
            </a:r>
          </a:p>
          <a:p>
            <a:pPr algn="ctr">
              <a:lnSpc>
                <a:spcPct val="200000"/>
              </a:lnSpc>
            </a:pPr>
            <a:r>
              <a:rPr lang="en-US" sz="4000" b="1" dirty="0">
                <a:solidFill>
                  <a:schemeClr val="bg1"/>
                </a:solidFill>
                <a:latin typeface="+mj-lt"/>
              </a:rPr>
              <a:t>Know us better than ourselves</a:t>
            </a:r>
          </a:p>
          <a:p>
            <a:pPr algn="ctr">
              <a:lnSpc>
                <a:spcPct val="200000"/>
              </a:lnSpc>
            </a:pPr>
            <a:r>
              <a:rPr lang="en-US" sz="4000" b="1" dirty="0">
                <a:solidFill>
                  <a:schemeClr val="bg1"/>
                </a:solidFill>
                <a:latin typeface="+mj-lt"/>
              </a:rPr>
              <a:t>Know  our audience better than we do</a:t>
            </a:r>
          </a:p>
          <a:p>
            <a:pPr algn="ctr">
              <a:lnSpc>
                <a:spcPct val="200000"/>
              </a:lnSpc>
            </a:pPr>
            <a:r>
              <a:rPr lang="en-US" sz="4000" b="1" dirty="0">
                <a:solidFill>
                  <a:schemeClr val="bg1"/>
                </a:solidFill>
                <a:latin typeface="+mj-lt"/>
              </a:rPr>
              <a:t>Create content better than we can</a:t>
            </a:r>
          </a:p>
          <a:p>
            <a:pPr>
              <a:lnSpc>
                <a:spcPct val="200000"/>
              </a:lnSpc>
            </a:pPr>
            <a:r>
              <a:rPr lang="en-US" sz="4000" b="1" dirty="0">
                <a:solidFill>
                  <a:schemeClr val="bg1"/>
                </a:solidFill>
                <a:latin typeface="+mj-lt"/>
              </a:rPr>
              <a:t>Distribute content better than we can</a:t>
            </a:r>
          </a:p>
          <a:p>
            <a:endParaRPr lang="en-US" sz="2700" b="1" dirty="0">
              <a:solidFill>
                <a:schemeClr val="bg1"/>
              </a:solidFill>
              <a:latin typeface="+mj-lt"/>
            </a:endParaRPr>
          </a:p>
        </p:txBody>
      </p:sp>
      <p:pic>
        <p:nvPicPr>
          <p:cNvPr id="4" name="Picture 3" descr="A close up of a logo&#10;&#10;Description automatically generated">
            <a:extLst>
              <a:ext uri="{FF2B5EF4-FFF2-40B4-BE49-F238E27FC236}">
                <a16:creationId xmlns:a16="http://schemas.microsoft.com/office/drawing/2014/main" id="{5003F47D-3DD7-493B-BA52-5CCAF8DB8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Tree>
    <p:extLst>
      <p:ext uri="{BB962C8B-B14F-4D97-AF65-F5344CB8AC3E}">
        <p14:creationId xmlns:p14="http://schemas.microsoft.com/office/powerpoint/2010/main" val="190749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D080-DE11-4740-A640-AD020C1B758B}"/>
              </a:ext>
            </a:extLst>
          </p:cNvPr>
          <p:cNvSpPr>
            <a:spLocks noGrp="1"/>
          </p:cNvSpPr>
          <p:nvPr>
            <p:ph type="title"/>
          </p:nvPr>
        </p:nvSpPr>
        <p:spPr>
          <a:xfrm>
            <a:off x="836428" y="3275917"/>
            <a:ext cx="7662530" cy="1375542"/>
          </a:xfrm>
        </p:spPr>
        <p:txBody>
          <a:bodyPr vert="horz" lIns="68580" tIns="34290" rIns="68580" bIns="34290" rtlCol="0" anchor="b">
            <a:normAutofit fontScale="90000"/>
          </a:bodyPr>
          <a:lstStyle/>
          <a:p>
            <a:pPr algn="ctr"/>
            <a:r>
              <a:rPr lang="en-US" b="1" dirty="0">
                <a:solidFill>
                  <a:schemeClr val="bg1"/>
                </a:solidFill>
                <a:latin typeface="+mj-lt"/>
              </a:rPr>
              <a:t>Human input remains critical </a:t>
            </a:r>
            <a:br>
              <a:rPr lang="en-US" sz="3000" b="1" dirty="0">
                <a:solidFill>
                  <a:schemeClr val="bg1"/>
                </a:solidFill>
              </a:rPr>
            </a:br>
            <a:r>
              <a:rPr lang="en-US" sz="3000" b="1" dirty="0">
                <a:solidFill>
                  <a:schemeClr val="bg1"/>
                </a:solidFill>
              </a:rPr>
              <a:t>-</a:t>
            </a:r>
            <a:br>
              <a:rPr lang="en-US" sz="3000" b="1" dirty="0">
                <a:solidFill>
                  <a:schemeClr val="bg1"/>
                </a:solidFill>
              </a:rPr>
            </a:br>
            <a:r>
              <a:rPr lang="en-US" sz="4000" b="1" dirty="0">
                <a:solidFill>
                  <a:schemeClr val="bg1"/>
                </a:solidFill>
              </a:rPr>
              <a:t>In a world of increasing automation our ability to facilitate real human connection becomes even more important</a:t>
            </a:r>
            <a:br>
              <a:rPr lang="en-AU" sz="3000" dirty="0">
                <a:solidFill>
                  <a:schemeClr val="bg1"/>
                </a:solidFill>
              </a:rPr>
            </a:br>
            <a:endParaRPr lang="en-US" sz="3000" b="1" dirty="0">
              <a:solidFill>
                <a:schemeClr val="bg1"/>
              </a:solidFill>
            </a:endParaRPr>
          </a:p>
        </p:txBody>
      </p:sp>
    </p:spTree>
    <p:extLst>
      <p:ext uri="{BB962C8B-B14F-4D97-AF65-F5344CB8AC3E}">
        <p14:creationId xmlns:p14="http://schemas.microsoft.com/office/powerpoint/2010/main" val="95457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5C1B-2F1C-4102-BF55-2B4F94C6C341}"/>
              </a:ext>
            </a:extLst>
          </p:cNvPr>
          <p:cNvSpPr>
            <a:spLocks noGrp="1"/>
          </p:cNvSpPr>
          <p:nvPr>
            <p:ph type="title"/>
          </p:nvPr>
        </p:nvSpPr>
        <p:spPr>
          <a:xfrm>
            <a:off x="198475" y="2175578"/>
            <a:ext cx="8599019" cy="3343272"/>
          </a:xfrm>
        </p:spPr>
        <p:txBody>
          <a:bodyPr vert="horz" lIns="68580" tIns="34290" rIns="68580" bIns="34290" rtlCol="0" anchor="ctr">
            <a:normAutofit/>
          </a:bodyPr>
          <a:lstStyle/>
          <a:p>
            <a:pPr algn="ctr"/>
            <a:r>
              <a:rPr lang="en-US" b="1" dirty="0">
                <a:solidFill>
                  <a:srgbClr val="FFFFFF"/>
                </a:solidFill>
              </a:rPr>
              <a:t>What communication professionals are doing now</a:t>
            </a:r>
            <a:br>
              <a:rPr lang="en-US" sz="4050" dirty="0">
                <a:solidFill>
                  <a:srgbClr val="FFFFFF"/>
                </a:solidFill>
              </a:rPr>
            </a:br>
            <a:br>
              <a:rPr lang="en-US" sz="4050" dirty="0">
                <a:solidFill>
                  <a:srgbClr val="FFFFFF"/>
                </a:solidFill>
              </a:rPr>
            </a:br>
            <a:r>
              <a:rPr lang="en-US" sz="4050" dirty="0">
                <a:solidFill>
                  <a:srgbClr val="FFFFFF"/>
                </a:solidFill>
              </a:rPr>
              <a:t>Please share your stories</a:t>
            </a:r>
          </a:p>
          <a:p>
            <a:pPr algn="ctr"/>
            <a:endParaRPr lang="en-US" sz="3750" dirty="0">
              <a:solidFill>
                <a:srgbClr val="FFFFFF"/>
              </a:solidFill>
            </a:endParaRPr>
          </a:p>
        </p:txBody>
      </p:sp>
      <p:pic>
        <p:nvPicPr>
          <p:cNvPr id="5" name="Picture 4" descr="A close up of a logo&#10;&#10;Description automatically generated">
            <a:extLst>
              <a:ext uri="{FF2B5EF4-FFF2-40B4-BE49-F238E27FC236}">
                <a16:creationId xmlns:a16="http://schemas.microsoft.com/office/drawing/2014/main" id="{98E8EE25-1516-4092-8712-2DA85B898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655" y="6287778"/>
            <a:ext cx="571429" cy="314286"/>
          </a:xfrm>
          <a:prstGeom prst="rect">
            <a:avLst/>
          </a:prstGeom>
        </p:spPr>
      </p:pic>
    </p:spTree>
    <p:extLst>
      <p:ext uri="{BB962C8B-B14F-4D97-AF65-F5344CB8AC3E}">
        <p14:creationId xmlns:p14="http://schemas.microsoft.com/office/powerpoint/2010/main" val="6650021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5C1B-2F1C-4102-BF55-2B4F94C6C341}"/>
              </a:ext>
            </a:extLst>
          </p:cNvPr>
          <p:cNvSpPr>
            <a:spLocks noGrp="1"/>
          </p:cNvSpPr>
          <p:nvPr>
            <p:ph type="title"/>
          </p:nvPr>
        </p:nvSpPr>
        <p:spPr>
          <a:xfrm>
            <a:off x="564795" y="685247"/>
            <a:ext cx="8189345" cy="2420898"/>
          </a:xfrm>
        </p:spPr>
        <p:txBody>
          <a:bodyPr vert="horz" lIns="68580" tIns="34290" rIns="68580" bIns="34290" rtlCol="0" anchor="ctr">
            <a:noAutofit/>
          </a:bodyPr>
          <a:lstStyle/>
          <a:p>
            <a:pPr algn="ctr"/>
            <a:r>
              <a:rPr lang="en-US" sz="5400" b="1" dirty="0">
                <a:solidFill>
                  <a:srgbClr val="FFFFFF"/>
                </a:solidFill>
              </a:rPr>
              <a:t>What we can do to facilitate successful AI implementation</a:t>
            </a:r>
          </a:p>
        </p:txBody>
      </p:sp>
      <p:sp>
        <p:nvSpPr>
          <p:cNvPr id="5" name="Text Placeholder 4">
            <a:extLst>
              <a:ext uri="{FF2B5EF4-FFF2-40B4-BE49-F238E27FC236}">
                <a16:creationId xmlns:a16="http://schemas.microsoft.com/office/drawing/2014/main" id="{2F1A34A0-AD4F-4EA4-920D-465CE3A07825}"/>
              </a:ext>
            </a:extLst>
          </p:cNvPr>
          <p:cNvSpPr>
            <a:spLocks noGrp="1"/>
          </p:cNvSpPr>
          <p:nvPr>
            <p:ph type="body" idx="1"/>
          </p:nvPr>
        </p:nvSpPr>
        <p:spPr>
          <a:xfrm>
            <a:off x="808074" y="3237654"/>
            <a:ext cx="7946066" cy="3343272"/>
          </a:xfrm>
        </p:spPr>
        <p:txBody>
          <a:bodyPr vert="horz" lIns="68580" tIns="34290" rIns="68580" bIns="34290" rtlCol="0" anchor="ctr">
            <a:normAutofit fontScale="92500" lnSpcReduction="10000"/>
          </a:bodyPr>
          <a:lstStyle/>
          <a:p>
            <a:pPr marL="257175" indent="-257175">
              <a:buFont typeface="Arial" panose="020B0604020202020204" pitchFamily="34" charset="0"/>
              <a:buChar char="•"/>
            </a:pPr>
            <a:r>
              <a:rPr lang="en-US" sz="3600" dirty="0">
                <a:solidFill>
                  <a:srgbClr val="FFFFFF"/>
                </a:solidFill>
              </a:rPr>
              <a:t>Be part of a community of excellence</a:t>
            </a:r>
          </a:p>
          <a:p>
            <a:pPr marL="257175" indent="-257175">
              <a:buFont typeface="Arial" panose="020B0604020202020204" pitchFamily="34" charset="0"/>
              <a:buChar char="•"/>
            </a:pPr>
            <a:r>
              <a:rPr lang="en-US" sz="3600" dirty="0">
                <a:solidFill>
                  <a:srgbClr val="FFFFFF"/>
                </a:solidFill>
              </a:rPr>
              <a:t>Align with HR, IT and marketing</a:t>
            </a:r>
          </a:p>
          <a:p>
            <a:pPr marL="257175" indent="-257175">
              <a:buFont typeface="Arial" panose="020B0604020202020204" pitchFamily="34" charset="0"/>
              <a:buChar char="•"/>
            </a:pPr>
            <a:r>
              <a:rPr lang="en-US" sz="3600" dirty="0">
                <a:solidFill>
                  <a:srgbClr val="FFFFFF"/>
                </a:solidFill>
              </a:rPr>
              <a:t>Identify advocates</a:t>
            </a:r>
          </a:p>
          <a:p>
            <a:pPr marL="257175" indent="-257175">
              <a:buFont typeface="Arial" panose="020B0604020202020204" pitchFamily="34" charset="0"/>
              <a:buChar char="•"/>
            </a:pPr>
            <a:r>
              <a:rPr lang="en-US" sz="3600" dirty="0">
                <a:solidFill>
                  <a:srgbClr val="FFFFFF"/>
                </a:solidFill>
              </a:rPr>
              <a:t>Review your comms strategy</a:t>
            </a:r>
          </a:p>
          <a:p>
            <a:pPr marL="257175" indent="-257175">
              <a:buFont typeface="Arial" panose="020B0604020202020204" pitchFamily="34" charset="0"/>
              <a:buChar char="•"/>
            </a:pPr>
            <a:r>
              <a:rPr lang="en-US" sz="3600" dirty="0">
                <a:solidFill>
                  <a:srgbClr val="FFFFFF"/>
                </a:solidFill>
              </a:rPr>
              <a:t>Talk the talk, walk the talk</a:t>
            </a:r>
          </a:p>
          <a:p>
            <a:pPr marL="257175" indent="-257175">
              <a:buFont typeface="Arial" panose="020B0604020202020204" pitchFamily="34" charset="0"/>
              <a:buChar char="•"/>
            </a:pPr>
            <a:r>
              <a:rPr lang="en-US" sz="3600" dirty="0">
                <a:solidFill>
                  <a:srgbClr val="FFFFFF"/>
                </a:solidFill>
              </a:rPr>
              <a:t>Be thoughtful, be human</a:t>
            </a:r>
          </a:p>
          <a:p>
            <a:endParaRPr lang="en-US" sz="1650" dirty="0">
              <a:solidFill>
                <a:srgbClr val="FFFFFF"/>
              </a:solidFill>
            </a:endParaRPr>
          </a:p>
          <a:p>
            <a:endParaRPr lang="en-US" sz="1650" dirty="0">
              <a:solidFill>
                <a:srgbClr val="FFFFFF"/>
              </a:solidFill>
            </a:endParaRPr>
          </a:p>
        </p:txBody>
      </p:sp>
      <p:pic>
        <p:nvPicPr>
          <p:cNvPr id="6" name="Picture 5" descr="A close up of a logo&#10;&#10;Description automatically generated">
            <a:extLst>
              <a:ext uri="{FF2B5EF4-FFF2-40B4-BE49-F238E27FC236}">
                <a16:creationId xmlns:a16="http://schemas.microsoft.com/office/drawing/2014/main" id="{46B88E86-3D57-44BF-ACDC-9952B6F15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Tree>
    <p:extLst>
      <p:ext uri="{BB962C8B-B14F-4D97-AF65-F5344CB8AC3E}">
        <p14:creationId xmlns:p14="http://schemas.microsoft.com/office/powerpoint/2010/main" val="7491231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722542DA-F758-4638-ADDB-616931114101}"/>
              </a:ext>
            </a:extLst>
          </p:cNvPr>
          <p:cNvPicPr>
            <a:picLocks noChangeAspect="1"/>
          </p:cNvPicPr>
          <p:nvPr/>
        </p:nvPicPr>
        <p:blipFill rotWithShape="1">
          <a:blip r:embed="rId3">
            <a:extLst>
              <a:ext uri="{28A0092B-C50C-407E-A947-70E740481C1C}">
                <a14:useLocalDpi xmlns:a14="http://schemas.microsoft.com/office/drawing/2010/main" val="0"/>
              </a:ext>
            </a:extLst>
          </a:blip>
          <a:srcRect r="-2" b="1620"/>
          <a:stretch/>
        </p:blipFill>
        <p:spPr>
          <a:xfrm>
            <a:off x="985284" y="176884"/>
            <a:ext cx="7428613" cy="6504232"/>
          </a:xfrm>
          <a:prstGeom prst="rect">
            <a:avLst/>
          </a:prstGeom>
        </p:spPr>
      </p:pic>
      <p:pic>
        <p:nvPicPr>
          <p:cNvPr id="3" name="Picture 2" descr="A close up of a logo&#10;&#10;Description automatically generated">
            <a:extLst>
              <a:ext uri="{FF2B5EF4-FFF2-40B4-BE49-F238E27FC236}">
                <a16:creationId xmlns:a16="http://schemas.microsoft.com/office/drawing/2014/main" id="{7B455457-9AE1-495F-83B9-B9BAEF3BC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Tree>
    <p:extLst>
      <p:ext uri="{BB962C8B-B14F-4D97-AF65-F5344CB8AC3E}">
        <p14:creationId xmlns:p14="http://schemas.microsoft.com/office/powerpoint/2010/main" val="255522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479BC95-7F8B-491E-9631-EA6944707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
        <p:nvSpPr>
          <p:cNvPr id="5" name="TextBox 4">
            <a:extLst>
              <a:ext uri="{FF2B5EF4-FFF2-40B4-BE49-F238E27FC236}">
                <a16:creationId xmlns:a16="http://schemas.microsoft.com/office/drawing/2014/main" id="{623CB0D2-A30E-4473-9791-FD33703ADD7D}"/>
              </a:ext>
            </a:extLst>
          </p:cNvPr>
          <p:cNvSpPr txBox="1"/>
          <p:nvPr/>
        </p:nvSpPr>
        <p:spPr>
          <a:xfrm>
            <a:off x="767631" y="362250"/>
            <a:ext cx="7620000" cy="830997"/>
          </a:xfrm>
          <a:prstGeom prst="rect">
            <a:avLst/>
          </a:prstGeom>
          <a:noFill/>
        </p:spPr>
        <p:txBody>
          <a:bodyPr wrap="square" rtlCol="0">
            <a:spAutoFit/>
          </a:bodyPr>
          <a:lstStyle/>
          <a:p>
            <a:r>
              <a:rPr lang="en-AU" sz="4800" dirty="0">
                <a:solidFill>
                  <a:schemeClr val="bg1"/>
                </a:solidFill>
              </a:rPr>
              <a:t>A Community of Excellence</a:t>
            </a:r>
          </a:p>
        </p:txBody>
      </p:sp>
      <p:graphicFrame>
        <p:nvGraphicFramePr>
          <p:cNvPr id="9" name="Diagram 8">
            <a:extLst>
              <a:ext uri="{FF2B5EF4-FFF2-40B4-BE49-F238E27FC236}">
                <a16:creationId xmlns:a16="http://schemas.microsoft.com/office/drawing/2014/main" id="{1DB2DD32-B962-42D2-9AF7-EA0D07792391}"/>
              </a:ext>
            </a:extLst>
          </p:cNvPr>
          <p:cNvGraphicFramePr/>
          <p:nvPr>
            <p:extLst>
              <p:ext uri="{D42A27DB-BD31-4B8C-83A1-F6EECF244321}">
                <p14:modId xmlns:p14="http://schemas.microsoft.com/office/powerpoint/2010/main" val="1940078681"/>
              </p:ext>
            </p:extLst>
          </p:nvPr>
        </p:nvGraphicFramePr>
        <p:xfrm>
          <a:off x="623777" y="1516912"/>
          <a:ext cx="7924800" cy="4978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565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5C1B-2F1C-4102-BF55-2B4F94C6C341}"/>
              </a:ext>
            </a:extLst>
          </p:cNvPr>
          <p:cNvSpPr>
            <a:spLocks noGrp="1"/>
          </p:cNvSpPr>
          <p:nvPr>
            <p:ph type="title"/>
          </p:nvPr>
        </p:nvSpPr>
        <p:spPr>
          <a:xfrm>
            <a:off x="488924" y="878503"/>
            <a:ext cx="8163586" cy="1053637"/>
          </a:xfrm>
        </p:spPr>
        <p:txBody>
          <a:bodyPr vert="horz" lIns="68580" tIns="34290" rIns="68580" bIns="34290" rtlCol="0" anchor="t">
            <a:noAutofit/>
          </a:bodyPr>
          <a:lstStyle/>
          <a:p>
            <a:r>
              <a:rPr lang="en-US" sz="4050" b="1" dirty="0">
                <a:solidFill>
                  <a:schemeClr val="bg1"/>
                </a:solidFill>
                <a:latin typeface="Calibri Light" panose="020F0302020204030204" pitchFamily="34" charset="0"/>
                <a:cs typeface="Calibri Light" panose="020F0302020204030204" pitchFamily="34" charset="0"/>
              </a:rPr>
              <a:t>What can we do to facilitate successful implementation of AI?</a:t>
            </a:r>
          </a:p>
        </p:txBody>
      </p:sp>
      <p:sp>
        <p:nvSpPr>
          <p:cNvPr id="5" name="Text Placeholder 4">
            <a:extLst>
              <a:ext uri="{FF2B5EF4-FFF2-40B4-BE49-F238E27FC236}">
                <a16:creationId xmlns:a16="http://schemas.microsoft.com/office/drawing/2014/main" id="{2F1A34A0-AD4F-4EA4-920D-465CE3A07825}"/>
              </a:ext>
            </a:extLst>
          </p:cNvPr>
          <p:cNvSpPr>
            <a:spLocks noGrp="1"/>
          </p:cNvSpPr>
          <p:nvPr>
            <p:ph type="body" idx="1"/>
          </p:nvPr>
        </p:nvSpPr>
        <p:spPr>
          <a:xfrm>
            <a:off x="1028713" y="3383475"/>
            <a:ext cx="6664314" cy="2966821"/>
          </a:xfrm>
        </p:spPr>
        <p:txBody>
          <a:bodyPr vert="horz" lIns="68580" tIns="34290" rIns="68580" bIns="34290" rtlCol="0" anchor="b">
            <a:normAutofit fontScale="25000" lnSpcReduction="20000"/>
          </a:bodyPr>
          <a:lstStyle/>
          <a:p>
            <a:pPr marL="642938" indent="-642938">
              <a:lnSpc>
                <a:spcPct val="120000"/>
              </a:lnSpc>
              <a:buFont typeface="Arial" panose="020B0604020202020204" pitchFamily="34" charset="0"/>
              <a:buChar char="•"/>
            </a:pPr>
            <a:r>
              <a:rPr lang="en-US" sz="11200" dirty="0">
                <a:solidFill>
                  <a:schemeClr val="bg1"/>
                </a:solidFill>
                <a:latin typeface="+mj-lt"/>
              </a:rPr>
              <a:t>Think about the rules, our Code of Ethics</a:t>
            </a:r>
          </a:p>
          <a:p>
            <a:pPr marL="642938" indent="-642938">
              <a:lnSpc>
                <a:spcPct val="120000"/>
              </a:lnSpc>
              <a:buFont typeface="Arial" panose="020B0604020202020204" pitchFamily="34" charset="0"/>
              <a:buChar char="•"/>
            </a:pPr>
            <a:r>
              <a:rPr lang="en-US" sz="11200" dirty="0">
                <a:solidFill>
                  <a:schemeClr val="bg1"/>
                </a:solidFill>
                <a:latin typeface="+mj-lt"/>
              </a:rPr>
              <a:t>Be prepared to learn or retrain and ensure your employees understand</a:t>
            </a:r>
          </a:p>
          <a:p>
            <a:pPr marL="642938" indent="-642938">
              <a:lnSpc>
                <a:spcPct val="120000"/>
              </a:lnSpc>
              <a:buFont typeface="Arial" panose="020B0604020202020204" pitchFamily="34" charset="0"/>
              <a:buChar char="•"/>
            </a:pPr>
            <a:r>
              <a:rPr lang="en-US" sz="11200" dirty="0">
                <a:solidFill>
                  <a:schemeClr val="bg1"/>
                </a:solidFill>
                <a:latin typeface="+mj-lt"/>
              </a:rPr>
              <a:t>Start the conversation, we have an obligation</a:t>
            </a:r>
          </a:p>
          <a:p>
            <a:pPr marL="642938" indent="-642938">
              <a:lnSpc>
                <a:spcPct val="120000"/>
              </a:lnSpc>
              <a:buFont typeface="Arial" panose="020B0604020202020204" pitchFamily="34" charset="0"/>
              <a:buChar char="•"/>
            </a:pPr>
            <a:r>
              <a:rPr lang="en-US" sz="11200" dirty="0">
                <a:solidFill>
                  <a:schemeClr val="bg1"/>
                </a:solidFill>
                <a:latin typeface="+mj-lt"/>
              </a:rPr>
              <a:t>Enjoy what AI can do to make our jobs easier and faster</a:t>
            </a:r>
          </a:p>
          <a:p>
            <a:pPr>
              <a:lnSpc>
                <a:spcPct val="120000"/>
              </a:lnSpc>
            </a:pPr>
            <a:endParaRPr lang="en-US" sz="600" dirty="0">
              <a:solidFill>
                <a:schemeClr val="bg1"/>
              </a:solidFill>
            </a:endParaRPr>
          </a:p>
          <a:p>
            <a:pPr>
              <a:lnSpc>
                <a:spcPct val="120000"/>
              </a:lnSpc>
            </a:pPr>
            <a:endParaRPr lang="en-US" sz="600"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BB42D4D7-A919-4C26-A928-C3550917E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796" y="5427378"/>
            <a:ext cx="571429" cy="314286"/>
          </a:xfrm>
          <a:prstGeom prst="rect">
            <a:avLst/>
          </a:prstGeom>
        </p:spPr>
      </p:pic>
    </p:spTree>
    <p:extLst>
      <p:ext uri="{BB962C8B-B14F-4D97-AF65-F5344CB8AC3E}">
        <p14:creationId xmlns:p14="http://schemas.microsoft.com/office/powerpoint/2010/main" val="61556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3522-0C27-4DF8-B53B-191FCA8F5A49}"/>
              </a:ext>
            </a:extLst>
          </p:cNvPr>
          <p:cNvSpPr>
            <a:spLocks noGrp="1"/>
          </p:cNvSpPr>
          <p:nvPr>
            <p:ph type="title"/>
          </p:nvPr>
        </p:nvSpPr>
        <p:spPr>
          <a:xfrm>
            <a:off x="1682096" y="733926"/>
            <a:ext cx="5725347" cy="1429076"/>
          </a:xfrm>
        </p:spPr>
        <p:txBody>
          <a:bodyPr>
            <a:noAutofit/>
          </a:bodyPr>
          <a:lstStyle/>
          <a:p>
            <a:r>
              <a:rPr lang="en-AU" sz="7200" b="1" dirty="0">
                <a:solidFill>
                  <a:schemeClr val="bg1"/>
                </a:solidFill>
              </a:rPr>
              <a:t>Your speakers</a:t>
            </a:r>
          </a:p>
        </p:txBody>
      </p:sp>
      <p:sp>
        <p:nvSpPr>
          <p:cNvPr id="3" name="Content Placeholder 2">
            <a:extLst>
              <a:ext uri="{FF2B5EF4-FFF2-40B4-BE49-F238E27FC236}">
                <a16:creationId xmlns:a16="http://schemas.microsoft.com/office/drawing/2014/main" id="{2A72E703-29C4-43EC-8E8B-4A107134F604}"/>
              </a:ext>
            </a:extLst>
          </p:cNvPr>
          <p:cNvSpPr>
            <a:spLocks noGrp="1"/>
          </p:cNvSpPr>
          <p:nvPr>
            <p:ph sz="half" idx="1"/>
          </p:nvPr>
        </p:nvSpPr>
        <p:spPr>
          <a:xfrm>
            <a:off x="1682096" y="2774246"/>
            <a:ext cx="2248518" cy="354074"/>
          </a:xfrm>
        </p:spPr>
        <p:txBody>
          <a:bodyPr>
            <a:noAutofit/>
          </a:bodyPr>
          <a:lstStyle/>
          <a:p>
            <a:pPr marL="0" indent="0">
              <a:buNone/>
            </a:pPr>
            <a:r>
              <a:rPr lang="en-AU" sz="2700" b="1" dirty="0">
                <a:solidFill>
                  <a:schemeClr val="bg1"/>
                </a:solidFill>
              </a:rPr>
              <a:t>Jo Curkpatrick</a:t>
            </a:r>
          </a:p>
        </p:txBody>
      </p:sp>
      <p:sp>
        <p:nvSpPr>
          <p:cNvPr id="4" name="Content Placeholder 3">
            <a:extLst>
              <a:ext uri="{FF2B5EF4-FFF2-40B4-BE49-F238E27FC236}">
                <a16:creationId xmlns:a16="http://schemas.microsoft.com/office/drawing/2014/main" id="{A9493249-D675-427B-8CB5-108A20B56527}"/>
              </a:ext>
            </a:extLst>
          </p:cNvPr>
          <p:cNvSpPr>
            <a:spLocks noGrp="1"/>
          </p:cNvSpPr>
          <p:nvPr>
            <p:ph sz="half" idx="2"/>
          </p:nvPr>
        </p:nvSpPr>
        <p:spPr>
          <a:xfrm>
            <a:off x="4388649" y="2774246"/>
            <a:ext cx="2085256" cy="354074"/>
          </a:xfrm>
        </p:spPr>
        <p:txBody>
          <a:bodyPr>
            <a:noAutofit/>
          </a:bodyPr>
          <a:lstStyle/>
          <a:p>
            <a:pPr marL="0" indent="0">
              <a:buNone/>
            </a:pPr>
            <a:r>
              <a:rPr lang="en-AU" sz="2700" b="1" dirty="0">
                <a:solidFill>
                  <a:schemeClr val="bg1"/>
                </a:solidFill>
              </a:rPr>
              <a:t>Lee Hopkins</a:t>
            </a:r>
          </a:p>
        </p:txBody>
      </p:sp>
      <p:pic>
        <p:nvPicPr>
          <p:cNvPr id="6" name="Picture 5">
            <a:extLst>
              <a:ext uri="{FF2B5EF4-FFF2-40B4-BE49-F238E27FC236}">
                <a16:creationId xmlns:a16="http://schemas.microsoft.com/office/drawing/2014/main" id="{08C3420F-6E54-48A0-A304-EC7AC5FDF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96" y="3573476"/>
            <a:ext cx="2248518" cy="1686389"/>
          </a:xfrm>
          <a:prstGeom prst="rect">
            <a:avLst/>
          </a:prstGeom>
        </p:spPr>
      </p:pic>
      <p:pic>
        <p:nvPicPr>
          <p:cNvPr id="8" name="Picture 7">
            <a:extLst>
              <a:ext uri="{FF2B5EF4-FFF2-40B4-BE49-F238E27FC236}">
                <a16:creationId xmlns:a16="http://schemas.microsoft.com/office/drawing/2014/main" id="{03F9AC6B-3027-44B5-93DE-D07C6CC94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125" y="3573477"/>
            <a:ext cx="2248518" cy="1690615"/>
          </a:xfrm>
          <a:prstGeom prst="rect">
            <a:avLst/>
          </a:prstGeom>
        </p:spPr>
      </p:pic>
    </p:spTree>
    <p:extLst>
      <p:ext uri="{BB962C8B-B14F-4D97-AF65-F5344CB8AC3E}">
        <p14:creationId xmlns:p14="http://schemas.microsoft.com/office/powerpoint/2010/main" val="110277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5C1B-2F1C-4102-BF55-2B4F94C6C341}"/>
              </a:ext>
            </a:extLst>
          </p:cNvPr>
          <p:cNvSpPr>
            <a:spLocks noGrp="1"/>
          </p:cNvSpPr>
          <p:nvPr>
            <p:ph type="title"/>
          </p:nvPr>
        </p:nvSpPr>
        <p:spPr>
          <a:xfrm>
            <a:off x="1951075" y="3169556"/>
            <a:ext cx="5470451" cy="1375542"/>
          </a:xfrm>
        </p:spPr>
        <p:txBody>
          <a:bodyPr vert="horz" lIns="68580" tIns="34290" rIns="68580" bIns="34290" rtlCol="0" anchor="b">
            <a:noAutofit/>
          </a:bodyPr>
          <a:lstStyle/>
          <a:p>
            <a:pPr algn="ctr"/>
            <a:r>
              <a:rPr lang="en-US" sz="5400" dirty="0">
                <a:solidFill>
                  <a:schemeClr val="bg1"/>
                </a:solidFill>
              </a:rPr>
              <a:t>AI tools </a:t>
            </a:r>
            <a:br>
              <a:rPr lang="en-US" sz="5400" dirty="0">
                <a:solidFill>
                  <a:schemeClr val="bg1"/>
                </a:solidFill>
              </a:rPr>
            </a:br>
            <a:r>
              <a:rPr lang="en-US" sz="5400" dirty="0">
                <a:solidFill>
                  <a:schemeClr val="bg1"/>
                </a:solidFill>
              </a:rPr>
              <a:t>What is out there</a:t>
            </a:r>
          </a:p>
          <a:p>
            <a:pPr algn="ctr"/>
            <a:endParaRPr lang="en-US" sz="5400" dirty="0">
              <a:solidFill>
                <a:schemeClr val="bg1"/>
              </a:solidFill>
            </a:endParaRPr>
          </a:p>
        </p:txBody>
      </p:sp>
    </p:spTree>
    <p:extLst>
      <p:ext uri="{BB962C8B-B14F-4D97-AF65-F5344CB8AC3E}">
        <p14:creationId xmlns:p14="http://schemas.microsoft.com/office/powerpoint/2010/main" val="326700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AA2D47-A4FD-465C-994B-3FBC2F812DC3}"/>
              </a:ext>
            </a:extLst>
          </p:cNvPr>
          <p:cNvPicPr>
            <a:picLocks noChangeAspect="1"/>
          </p:cNvPicPr>
          <p:nvPr/>
        </p:nvPicPr>
        <p:blipFill rotWithShape="1">
          <a:blip r:embed="rId3"/>
          <a:srcRect l="23190" t="6594" r="27315" b="16010"/>
          <a:stretch/>
        </p:blipFill>
        <p:spPr>
          <a:xfrm>
            <a:off x="1058778" y="228600"/>
            <a:ext cx="7151699" cy="6290625"/>
          </a:xfrm>
          <a:prstGeom prst="rect">
            <a:avLst/>
          </a:prstGeom>
        </p:spPr>
      </p:pic>
    </p:spTree>
    <p:extLst>
      <p:ext uri="{BB962C8B-B14F-4D97-AF65-F5344CB8AC3E}">
        <p14:creationId xmlns:p14="http://schemas.microsoft.com/office/powerpoint/2010/main" val="193587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665D-945F-42F1-8094-B3962536E2E6}"/>
              </a:ext>
            </a:extLst>
          </p:cNvPr>
          <p:cNvSpPr>
            <a:spLocks noGrp="1"/>
          </p:cNvSpPr>
          <p:nvPr>
            <p:ph type="title"/>
          </p:nvPr>
        </p:nvSpPr>
        <p:spPr>
          <a:xfrm rot="16200000">
            <a:off x="-1011147" y="2706609"/>
            <a:ext cx="4427838" cy="891113"/>
          </a:xfrm>
        </p:spPr>
        <p:txBody>
          <a:bodyPr vert="horz" lIns="68580" tIns="34290" rIns="68580" bIns="34290" rtlCol="0" anchor="b">
            <a:noAutofit/>
          </a:bodyPr>
          <a:lstStyle/>
          <a:p>
            <a:pPr algn="ctr"/>
            <a:r>
              <a:rPr lang="en-US" sz="6000" b="1" dirty="0">
                <a:solidFill>
                  <a:srgbClr val="FFFFFF"/>
                </a:solidFill>
              </a:rPr>
              <a:t>Applied.ai</a:t>
            </a:r>
          </a:p>
        </p:txBody>
      </p:sp>
      <p:pic>
        <p:nvPicPr>
          <p:cNvPr id="5" name="Content Placeholder 4" descr="A screenshot of a cell phone&#10;&#10;Description automatically generated">
            <a:extLst>
              <a:ext uri="{FF2B5EF4-FFF2-40B4-BE49-F238E27FC236}">
                <a16:creationId xmlns:a16="http://schemas.microsoft.com/office/drawing/2014/main" id="{158281FD-BCB6-4FF3-8840-45B6EF3E8F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418" y="168442"/>
            <a:ext cx="7073744" cy="6631632"/>
          </a:xfrm>
          <a:prstGeom prst="rect">
            <a:avLst/>
          </a:prstGeom>
        </p:spPr>
      </p:pic>
    </p:spTree>
    <p:extLst>
      <p:ext uri="{BB962C8B-B14F-4D97-AF65-F5344CB8AC3E}">
        <p14:creationId xmlns:p14="http://schemas.microsoft.com/office/powerpoint/2010/main" val="38781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76ECD9-3173-4BF8-83C1-8AF9A1B6734C}"/>
              </a:ext>
            </a:extLst>
          </p:cNvPr>
          <p:cNvSpPr>
            <a:spLocks noGrp="1"/>
          </p:cNvSpPr>
          <p:nvPr>
            <p:ph type="title"/>
          </p:nvPr>
        </p:nvSpPr>
        <p:spPr>
          <a:xfrm>
            <a:off x="409762" y="484577"/>
            <a:ext cx="8354891" cy="697835"/>
          </a:xfrm>
        </p:spPr>
        <p:txBody>
          <a:bodyPr vert="horz" lIns="68580" tIns="34290" rIns="68580" bIns="34290" rtlCol="0" anchor="b">
            <a:noAutofit/>
          </a:bodyPr>
          <a:lstStyle/>
          <a:p>
            <a:pPr algn="ctr"/>
            <a:r>
              <a:rPr lang="en-US" sz="5400" b="1" dirty="0">
                <a:solidFill>
                  <a:srgbClr val="FFFFFF"/>
                </a:solidFill>
              </a:rPr>
              <a:t>CIPR</a:t>
            </a:r>
          </a:p>
        </p:txBody>
      </p:sp>
      <p:pic>
        <p:nvPicPr>
          <p:cNvPr id="7" name="Content Placeholder 6" descr="A screenshot of a computer&#10;&#10;Description automatically generated">
            <a:extLst>
              <a:ext uri="{FF2B5EF4-FFF2-40B4-BE49-F238E27FC236}">
                <a16:creationId xmlns:a16="http://schemas.microsoft.com/office/drawing/2014/main" id="{F5FBFE9C-480D-48FB-905F-E5BB02ECD4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80" y="1372041"/>
            <a:ext cx="8934412" cy="5098071"/>
          </a:xfrm>
          <a:prstGeom prst="rect">
            <a:avLst/>
          </a:prstGeom>
        </p:spPr>
      </p:pic>
    </p:spTree>
    <p:extLst>
      <p:ext uri="{BB962C8B-B14F-4D97-AF65-F5344CB8AC3E}">
        <p14:creationId xmlns:p14="http://schemas.microsoft.com/office/powerpoint/2010/main" val="4271717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screenshot of a social media post&#10;&#10;Description automatically generated">
            <a:extLst>
              <a:ext uri="{FF2B5EF4-FFF2-40B4-BE49-F238E27FC236}">
                <a16:creationId xmlns:a16="http://schemas.microsoft.com/office/drawing/2014/main" id="{E2F6A0F7-31F5-423B-871D-7CE93AD8E2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142" y="142034"/>
            <a:ext cx="6749715" cy="6715966"/>
          </a:xfrm>
          <a:prstGeom prst="rect">
            <a:avLst/>
          </a:prstGeom>
        </p:spPr>
      </p:pic>
    </p:spTree>
    <p:extLst>
      <p:ext uri="{BB962C8B-B14F-4D97-AF65-F5344CB8AC3E}">
        <p14:creationId xmlns:p14="http://schemas.microsoft.com/office/powerpoint/2010/main" val="220627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2CDD053-2924-4902-B896-BFC3DD15874F}"/>
              </a:ext>
            </a:extLst>
          </p:cNvPr>
          <p:cNvSpPr>
            <a:spLocks noGrp="1"/>
          </p:cNvSpPr>
          <p:nvPr>
            <p:ph idx="1"/>
          </p:nvPr>
        </p:nvSpPr>
        <p:spPr>
          <a:xfrm>
            <a:off x="1648047" y="1702539"/>
            <a:ext cx="6565606" cy="3854450"/>
          </a:xfrm>
        </p:spPr>
        <p:txBody>
          <a:bodyPr>
            <a:normAutofit/>
          </a:bodyPr>
          <a:lstStyle/>
          <a:p>
            <a:pPr marL="0" indent="0">
              <a:buNone/>
            </a:pPr>
            <a:r>
              <a:rPr lang="en-AU" sz="4050" dirty="0">
                <a:solidFill>
                  <a:schemeClr val="bg1"/>
                </a:solidFill>
              </a:rPr>
              <a:t>Preparing the communication professionals of the future</a:t>
            </a:r>
          </a:p>
          <a:p>
            <a:pPr marL="0" indent="0">
              <a:buNone/>
            </a:pPr>
            <a:endParaRPr lang="en-AU" dirty="0">
              <a:solidFill>
                <a:schemeClr val="bg1"/>
              </a:solidFill>
            </a:endParaRPr>
          </a:p>
          <a:p>
            <a:r>
              <a:rPr lang="en-AU" sz="2700" dirty="0">
                <a:solidFill>
                  <a:schemeClr val="bg1"/>
                </a:solidFill>
              </a:rPr>
              <a:t>Forecasting</a:t>
            </a:r>
          </a:p>
          <a:p>
            <a:r>
              <a:rPr lang="en-AU" sz="2700" dirty="0">
                <a:solidFill>
                  <a:schemeClr val="bg1"/>
                </a:solidFill>
              </a:rPr>
              <a:t>Analysis and data management</a:t>
            </a:r>
          </a:p>
          <a:p>
            <a:r>
              <a:rPr lang="en-AU" sz="2700" dirty="0">
                <a:solidFill>
                  <a:schemeClr val="bg1"/>
                </a:solidFill>
              </a:rPr>
              <a:t>Thinking skills</a:t>
            </a:r>
          </a:p>
          <a:p>
            <a:r>
              <a:rPr lang="en-AU" sz="2700" dirty="0">
                <a:solidFill>
                  <a:schemeClr val="bg1"/>
                </a:solidFill>
              </a:rPr>
              <a:t>Applying emotion, conscience</a:t>
            </a:r>
          </a:p>
        </p:txBody>
      </p:sp>
    </p:spTree>
    <p:extLst>
      <p:ext uri="{BB962C8B-B14F-4D97-AF65-F5344CB8AC3E}">
        <p14:creationId xmlns:p14="http://schemas.microsoft.com/office/powerpoint/2010/main" val="5297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5C1B-2F1C-4102-BF55-2B4F94C6C341}"/>
              </a:ext>
            </a:extLst>
          </p:cNvPr>
          <p:cNvSpPr>
            <a:spLocks noGrp="1"/>
          </p:cNvSpPr>
          <p:nvPr>
            <p:ph type="title"/>
          </p:nvPr>
        </p:nvSpPr>
        <p:spPr>
          <a:xfrm>
            <a:off x="765544" y="1986101"/>
            <a:ext cx="6858000" cy="1890796"/>
          </a:xfrm>
        </p:spPr>
        <p:txBody>
          <a:bodyPr vert="horz" lIns="68580" tIns="34290" rIns="68580" bIns="34290" rtlCol="0" anchor="b">
            <a:normAutofit/>
          </a:bodyPr>
          <a:lstStyle/>
          <a:p>
            <a:pPr algn="ctr"/>
            <a:r>
              <a:rPr lang="en-US" dirty="0">
                <a:solidFill>
                  <a:srgbClr val="FFFFFF"/>
                </a:solidFill>
              </a:rPr>
              <a:t>Overcoming the fear and making a start</a:t>
            </a:r>
          </a:p>
          <a:p>
            <a:pPr algn="ctr"/>
            <a:endParaRPr lang="en-US" dirty="0">
              <a:solidFill>
                <a:srgbClr val="FFFFFF"/>
              </a:solidFill>
            </a:endParaRPr>
          </a:p>
        </p:txBody>
      </p:sp>
      <p:sp>
        <p:nvSpPr>
          <p:cNvPr id="5" name="Text Placeholder 4">
            <a:extLst>
              <a:ext uri="{FF2B5EF4-FFF2-40B4-BE49-F238E27FC236}">
                <a16:creationId xmlns:a16="http://schemas.microsoft.com/office/drawing/2014/main" id="{5893BE2C-B3A0-4685-91A1-65BC2CC4E2BF}"/>
              </a:ext>
            </a:extLst>
          </p:cNvPr>
          <p:cNvSpPr>
            <a:spLocks noGrp="1"/>
          </p:cNvSpPr>
          <p:nvPr>
            <p:ph type="body" idx="1"/>
          </p:nvPr>
        </p:nvSpPr>
        <p:spPr>
          <a:xfrm>
            <a:off x="1055562" y="3976803"/>
            <a:ext cx="6277965" cy="1762259"/>
          </a:xfrm>
        </p:spPr>
        <p:txBody>
          <a:bodyPr vert="horz" lIns="68580" tIns="34290" rIns="68580" bIns="34290" rtlCol="0">
            <a:noAutofit/>
          </a:bodyPr>
          <a:lstStyle/>
          <a:p>
            <a:pPr algn="ctr"/>
            <a:r>
              <a:rPr lang="en-US" sz="4000" dirty="0">
                <a:solidFill>
                  <a:srgbClr val="92D050"/>
                </a:solidFill>
              </a:rPr>
              <a:t>What will you be doing when you get back to work?</a:t>
            </a:r>
          </a:p>
        </p:txBody>
      </p:sp>
    </p:spTree>
    <p:extLst>
      <p:ext uri="{BB962C8B-B14F-4D97-AF65-F5344CB8AC3E}">
        <p14:creationId xmlns:p14="http://schemas.microsoft.com/office/powerpoint/2010/main" val="194759799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8693-2FA1-4F64-BC7E-38BF59772246}"/>
              </a:ext>
            </a:extLst>
          </p:cNvPr>
          <p:cNvSpPr>
            <a:spLocks noGrp="1"/>
          </p:cNvSpPr>
          <p:nvPr>
            <p:ph type="ctrTitle"/>
          </p:nvPr>
        </p:nvSpPr>
        <p:spPr>
          <a:xfrm>
            <a:off x="1026763" y="1175954"/>
            <a:ext cx="6858000" cy="1790700"/>
          </a:xfrm>
        </p:spPr>
        <p:txBody>
          <a:bodyPr/>
          <a:lstStyle/>
          <a:p>
            <a:r>
              <a:rPr lang="en-US" dirty="0">
                <a:solidFill>
                  <a:schemeClr val="bg1"/>
                </a:solidFill>
              </a:rPr>
              <a:t>How did we go?</a:t>
            </a:r>
          </a:p>
        </p:txBody>
      </p:sp>
      <p:sp>
        <p:nvSpPr>
          <p:cNvPr id="3" name="Subtitle 2">
            <a:extLst>
              <a:ext uri="{FF2B5EF4-FFF2-40B4-BE49-F238E27FC236}">
                <a16:creationId xmlns:a16="http://schemas.microsoft.com/office/drawing/2014/main" id="{EF28C7A0-A6E8-4673-9BC8-38647CC66C37}"/>
              </a:ext>
            </a:extLst>
          </p:cNvPr>
          <p:cNvSpPr>
            <a:spLocks noGrp="1"/>
          </p:cNvSpPr>
          <p:nvPr>
            <p:ph type="subTitle" idx="1"/>
          </p:nvPr>
        </p:nvSpPr>
        <p:spPr>
          <a:xfrm>
            <a:off x="1026763" y="3064770"/>
            <a:ext cx="6858000" cy="1241822"/>
          </a:xfrm>
        </p:spPr>
        <p:txBody>
          <a:bodyPr vert="horz" lIns="68580" tIns="34290" rIns="68580" bIns="34290" rtlCol="0" anchor="t">
            <a:normAutofit/>
          </a:bodyPr>
          <a:lstStyle/>
          <a:p>
            <a:r>
              <a:rPr lang="en-US" sz="2700" dirty="0">
                <a:solidFill>
                  <a:schemeClr val="bg1"/>
                </a:solidFill>
              </a:rPr>
              <a:t>Try, fail, learn, share: learning opportunities, resources and networking</a:t>
            </a:r>
          </a:p>
        </p:txBody>
      </p:sp>
      <p:sp>
        <p:nvSpPr>
          <p:cNvPr id="4" name="TextBox 3">
            <a:extLst>
              <a:ext uri="{FF2B5EF4-FFF2-40B4-BE49-F238E27FC236}">
                <a16:creationId xmlns:a16="http://schemas.microsoft.com/office/drawing/2014/main" id="{F3EE4AC4-CD0B-4219-A01B-AB168A328743}"/>
              </a:ext>
            </a:extLst>
          </p:cNvPr>
          <p:cNvSpPr txBox="1"/>
          <p:nvPr/>
        </p:nvSpPr>
        <p:spPr>
          <a:xfrm>
            <a:off x="2536726" y="4404708"/>
            <a:ext cx="3838074" cy="323165"/>
          </a:xfrm>
          <a:prstGeom prst="rect">
            <a:avLst/>
          </a:prstGeom>
          <a:noFill/>
        </p:spPr>
        <p:txBody>
          <a:bodyPr wrap="square" rtlCol="0">
            <a:spAutoFit/>
          </a:bodyPr>
          <a:lstStyle/>
          <a:p>
            <a:pPr algn="ctr"/>
            <a:r>
              <a:rPr lang="en-AU" sz="1500" b="1" dirty="0">
                <a:solidFill>
                  <a:schemeClr val="bg1"/>
                </a:solidFill>
                <a:latin typeface="TT Norms" panose="02000503030000020003" pitchFamily="2" charset="0"/>
              </a:rPr>
              <a:t>www.bcr.ai</a:t>
            </a:r>
          </a:p>
        </p:txBody>
      </p:sp>
      <p:sp>
        <p:nvSpPr>
          <p:cNvPr id="6" name="Slide Number Placeholder 5">
            <a:extLst>
              <a:ext uri="{FF2B5EF4-FFF2-40B4-BE49-F238E27FC236}">
                <a16:creationId xmlns:a16="http://schemas.microsoft.com/office/drawing/2014/main" id="{4B0E3554-7EB6-4AB6-A6E4-98C44800B9DE}"/>
              </a:ext>
            </a:extLst>
          </p:cNvPr>
          <p:cNvSpPr txBox="1">
            <a:spLocks/>
          </p:cNvSpPr>
          <p:nvPr/>
        </p:nvSpPr>
        <p:spPr>
          <a:xfrm>
            <a:off x="6457950" y="5624513"/>
            <a:ext cx="2057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15B65B-C1E5-44B8-8E58-5495D1540700}" type="slidenum">
              <a:rPr lang="en-AU" sz="1350"/>
              <a:pPr/>
              <a:t>27</a:t>
            </a:fld>
            <a:endParaRPr lang="en-AU" sz="1350" dirty="0"/>
          </a:p>
        </p:txBody>
      </p:sp>
    </p:spTree>
    <p:extLst>
      <p:ext uri="{BB962C8B-B14F-4D97-AF65-F5344CB8AC3E}">
        <p14:creationId xmlns:p14="http://schemas.microsoft.com/office/powerpoint/2010/main" val="45965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A1BC-D72C-4EA0-AAE3-32CE9C674028}"/>
              </a:ext>
            </a:extLst>
          </p:cNvPr>
          <p:cNvSpPr>
            <a:spLocks noGrp="1"/>
          </p:cNvSpPr>
          <p:nvPr>
            <p:ph type="ctrTitle"/>
          </p:nvPr>
        </p:nvSpPr>
        <p:spPr>
          <a:xfrm>
            <a:off x="935665" y="1279629"/>
            <a:ext cx="6858000" cy="2175389"/>
          </a:xfrm>
        </p:spPr>
        <p:txBody>
          <a:bodyPr>
            <a:normAutofit fontScale="90000"/>
          </a:bodyPr>
          <a:lstStyle/>
          <a:p>
            <a:r>
              <a:rPr lang="en-AU" sz="5400" b="1" dirty="0">
                <a:solidFill>
                  <a:srgbClr val="FFFFFF"/>
                </a:solidFill>
              </a:rPr>
              <a:t>Change, Engagement </a:t>
            </a:r>
            <a:br>
              <a:rPr lang="en-AU" sz="5400" b="1" dirty="0">
                <a:solidFill>
                  <a:srgbClr val="FFFFFF"/>
                </a:solidFill>
              </a:rPr>
            </a:br>
            <a:r>
              <a:rPr lang="en-AU" sz="5400" b="1" dirty="0">
                <a:solidFill>
                  <a:srgbClr val="FFFFFF"/>
                </a:solidFill>
              </a:rPr>
              <a:t>&amp; </a:t>
            </a:r>
            <a:br>
              <a:rPr lang="en-AU" sz="5400" b="1" dirty="0">
                <a:solidFill>
                  <a:srgbClr val="FFFFFF"/>
                </a:solidFill>
              </a:rPr>
            </a:br>
            <a:r>
              <a:rPr lang="en-AU" sz="5400" b="1" dirty="0">
                <a:solidFill>
                  <a:srgbClr val="FFFFFF"/>
                </a:solidFill>
              </a:rPr>
              <a:t>Artificial Intelligence</a:t>
            </a:r>
          </a:p>
        </p:txBody>
      </p:sp>
      <p:sp>
        <p:nvSpPr>
          <p:cNvPr id="3" name="Subtitle 2">
            <a:extLst>
              <a:ext uri="{FF2B5EF4-FFF2-40B4-BE49-F238E27FC236}">
                <a16:creationId xmlns:a16="http://schemas.microsoft.com/office/drawing/2014/main" id="{75F791D9-DF3F-433F-AAAD-C01DB3AEEF95}"/>
              </a:ext>
            </a:extLst>
          </p:cNvPr>
          <p:cNvSpPr>
            <a:spLocks noGrp="1"/>
          </p:cNvSpPr>
          <p:nvPr>
            <p:ph type="subTitle" idx="1"/>
          </p:nvPr>
        </p:nvSpPr>
        <p:spPr>
          <a:xfrm>
            <a:off x="1143000" y="4169790"/>
            <a:ext cx="6858000" cy="823796"/>
          </a:xfrm>
        </p:spPr>
        <p:txBody>
          <a:bodyPr>
            <a:normAutofit/>
          </a:bodyPr>
          <a:lstStyle/>
          <a:p>
            <a:r>
              <a:rPr lang="en-AU" sz="3000" dirty="0">
                <a:solidFill>
                  <a:srgbClr val="FFFFFF"/>
                </a:solidFill>
              </a:rPr>
              <a:t>Jo Curkpatrick &amp; Lee Hopkins</a:t>
            </a:r>
          </a:p>
        </p:txBody>
      </p:sp>
    </p:spTree>
    <p:extLst>
      <p:ext uri="{BB962C8B-B14F-4D97-AF65-F5344CB8AC3E}">
        <p14:creationId xmlns:p14="http://schemas.microsoft.com/office/powerpoint/2010/main" val="371287582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AE241F-1BF5-4FFF-AA0E-9272EA9D7FD8}"/>
              </a:ext>
            </a:extLst>
          </p:cNvPr>
          <p:cNvSpPr txBox="1"/>
          <p:nvPr/>
        </p:nvSpPr>
        <p:spPr>
          <a:xfrm>
            <a:off x="1641887" y="2007028"/>
            <a:ext cx="6130514" cy="3393237"/>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700" b="1" dirty="0">
                <a:latin typeface="Calibri Light" panose="020F0302020204030204" pitchFamily="34" charset="0"/>
                <a:ea typeface="TT Norms"/>
                <a:cs typeface="Calibri Light" panose="020F0302020204030204" pitchFamily="34" charset="0"/>
              </a:rPr>
              <a:t>The new world of work is in the 4</a:t>
            </a:r>
            <a:r>
              <a:rPr lang="en-US" sz="2700" b="1" baseline="30000" dirty="0">
                <a:latin typeface="Calibri Light" panose="020F0302020204030204" pitchFamily="34" charset="0"/>
                <a:ea typeface="TT Norms"/>
                <a:cs typeface="Calibri Light" panose="020F0302020204030204" pitchFamily="34" charset="0"/>
              </a:rPr>
              <a:t>th</a:t>
            </a:r>
            <a:r>
              <a:rPr lang="en-US" sz="2700" b="1" dirty="0">
                <a:latin typeface="Calibri Light" panose="020F0302020204030204" pitchFamily="34" charset="0"/>
                <a:ea typeface="TT Norms"/>
                <a:cs typeface="Calibri Light" panose="020F0302020204030204" pitchFamily="34" charset="0"/>
              </a:rPr>
              <a:t> Industrial Revolution, where AI, automation, machine learning, big data analytics and cloud technology and robotics are no longer buzz words or jargon. </a:t>
            </a:r>
          </a:p>
          <a:p>
            <a:endParaRPr lang="en-US" sz="2700" b="1" dirty="0">
              <a:latin typeface="Calibri Light" panose="020F0302020204030204" pitchFamily="34" charset="0"/>
              <a:ea typeface="TT Norms"/>
              <a:cs typeface="Calibri Light" panose="020F0302020204030204" pitchFamily="34" charset="0"/>
            </a:endParaRPr>
          </a:p>
          <a:p>
            <a:r>
              <a:rPr lang="en-US" sz="2700" b="1" dirty="0">
                <a:solidFill>
                  <a:srgbClr val="92D050"/>
                </a:solidFill>
                <a:latin typeface="Calibri Light" panose="020F0302020204030204" pitchFamily="34" charset="0"/>
                <a:ea typeface="TT Norms"/>
                <a:cs typeface="Calibri Light" panose="020F0302020204030204" pitchFamily="34" charset="0"/>
              </a:rPr>
              <a:t>They are ‘part and parcel’ of business and industry.</a:t>
            </a:r>
            <a:endParaRPr lang="en-US" sz="2700" b="1" dirty="0">
              <a:solidFill>
                <a:srgbClr val="92D05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810393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3522-0C27-4DF8-B53B-191FCA8F5A49}"/>
              </a:ext>
            </a:extLst>
          </p:cNvPr>
          <p:cNvSpPr>
            <a:spLocks noGrp="1"/>
          </p:cNvSpPr>
          <p:nvPr>
            <p:ph type="title"/>
          </p:nvPr>
        </p:nvSpPr>
        <p:spPr>
          <a:xfrm>
            <a:off x="2743864" y="973379"/>
            <a:ext cx="3656271" cy="994172"/>
          </a:xfrm>
        </p:spPr>
        <p:txBody>
          <a:bodyPr>
            <a:noAutofit/>
          </a:bodyPr>
          <a:lstStyle/>
          <a:p>
            <a:r>
              <a:rPr lang="en-AU" sz="7200" b="1" dirty="0">
                <a:solidFill>
                  <a:schemeClr val="bg1"/>
                </a:solidFill>
              </a:rPr>
              <a:t>Tonight</a:t>
            </a:r>
          </a:p>
        </p:txBody>
      </p:sp>
      <p:sp>
        <p:nvSpPr>
          <p:cNvPr id="4" name="Content Placeholder 3">
            <a:extLst>
              <a:ext uri="{FF2B5EF4-FFF2-40B4-BE49-F238E27FC236}">
                <a16:creationId xmlns:a16="http://schemas.microsoft.com/office/drawing/2014/main" id="{2BBA8AB9-6F4C-4ED4-B8FD-FD4EF61AF70C}"/>
              </a:ext>
            </a:extLst>
          </p:cNvPr>
          <p:cNvSpPr>
            <a:spLocks noGrp="1"/>
          </p:cNvSpPr>
          <p:nvPr>
            <p:ph sz="half" idx="1"/>
          </p:nvPr>
        </p:nvSpPr>
        <p:spPr>
          <a:xfrm>
            <a:off x="1174454" y="2540738"/>
            <a:ext cx="7919927" cy="3562350"/>
          </a:xfrm>
        </p:spPr>
        <p:txBody>
          <a:bodyPr>
            <a:normAutofit/>
          </a:bodyPr>
          <a:lstStyle/>
          <a:p>
            <a:pPr lvl="0"/>
            <a:r>
              <a:rPr lang="en-AU" sz="2700" b="1" dirty="0">
                <a:solidFill>
                  <a:schemeClr val="accent6">
                    <a:lumMod val="20000"/>
                    <a:lumOff val="80000"/>
                  </a:schemeClr>
                </a:solidFill>
              </a:rPr>
              <a:t>What are you doing to support the successful adoption of AI by your organisation, employees and other stakeholders? </a:t>
            </a:r>
            <a:endParaRPr lang="en-US" sz="2700" b="1" dirty="0">
              <a:solidFill>
                <a:schemeClr val="accent6">
                  <a:lumMod val="20000"/>
                  <a:lumOff val="80000"/>
                </a:schemeClr>
              </a:solidFill>
            </a:endParaRPr>
          </a:p>
          <a:p>
            <a:pPr lvl="0"/>
            <a:r>
              <a:rPr lang="en-AU" sz="2700" b="1" dirty="0">
                <a:solidFill>
                  <a:schemeClr val="accent5">
                    <a:lumMod val="20000"/>
                    <a:lumOff val="80000"/>
                  </a:schemeClr>
                </a:solidFill>
              </a:rPr>
              <a:t>How do you engage people when there is fear of losing a job or power? </a:t>
            </a:r>
            <a:endParaRPr lang="en-US" sz="2700" b="1" dirty="0">
              <a:solidFill>
                <a:schemeClr val="accent5">
                  <a:lumMod val="20000"/>
                  <a:lumOff val="80000"/>
                </a:schemeClr>
              </a:solidFill>
            </a:endParaRPr>
          </a:p>
          <a:p>
            <a:pPr lvl="0"/>
            <a:r>
              <a:rPr lang="en-AU" sz="2700" b="1" dirty="0">
                <a:solidFill>
                  <a:schemeClr val="accent4">
                    <a:lumMod val="20000"/>
                    <a:lumOff val="80000"/>
                  </a:schemeClr>
                </a:solidFill>
              </a:rPr>
              <a:t>How do you embrace the change of AI disruption when there are so many unknowns?</a:t>
            </a:r>
            <a:endParaRPr lang="en-US" sz="2700" b="1" dirty="0">
              <a:solidFill>
                <a:schemeClr val="accent4">
                  <a:lumMod val="20000"/>
                  <a:lumOff val="80000"/>
                </a:schemeClr>
              </a:solidFill>
            </a:endParaRPr>
          </a:p>
          <a:p>
            <a:endParaRPr lang="en-AU" dirty="0"/>
          </a:p>
        </p:txBody>
      </p:sp>
      <p:pic>
        <p:nvPicPr>
          <p:cNvPr id="6" name="Picture 5" descr="A close up of a logo&#10;&#10;Description automatically generated">
            <a:extLst>
              <a:ext uri="{FF2B5EF4-FFF2-40B4-BE49-F238E27FC236}">
                <a16:creationId xmlns:a16="http://schemas.microsoft.com/office/drawing/2014/main" id="{6BCBD780-90E8-4960-ADF6-CEE022B41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Tree>
    <p:extLst>
      <p:ext uri="{BB962C8B-B14F-4D97-AF65-F5344CB8AC3E}">
        <p14:creationId xmlns:p14="http://schemas.microsoft.com/office/powerpoint/2010/main" val="277970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A1BC-D72C-4EA0-AAE3-32CE9C674028}"/>
              </a:ext>
            </a:extLst>
          </p:cNvPr>
          <p:cNvSpPr>
            <a:spLocks noGrp="1"/>
          </p:cNvSpPr>
          <p:nvPr>
            <p:ph type="title"/>
          </p:nvPr>
        </p:nvSpPr>
        <p:spPr>
          <a:xfrm>
            <a:off x="1750939" y="1723915"/>
            <a:ext cx="5436670" cy="2852737"/>
          </a:xfrm>
        </p:spPr>
        <p:txBody>
          <a:bodyPr anchor="ctr">
            <a:normAutofit/>
          </a:bodyPr>
          <a:lstStyle/>
          <a:p>
            <a:pPr algn="l"/>
            <a:r>
              <a:rPr lang="en-AU" sz="7200" b="1" dirty="0"/>
              <a:t>What is AI?</a:t>
            </a:r>
          </a:p>
        </p:txBody>
      </p:sp>
      <p:pic>
        <p:nvPicPr>
          <p:cNvPr id="3" name="Picture 2" descr="A close up of a logo&#10;&#10;Description automatically generated">
            <a:extLst>
              <a:ext uri="{FF2B5EF4-FFF2-40B4-BE49-F238E27FC236}">
                <a16:creationId xmlns:a16="http://schemas.microsoft.com/office/drawing/2014/main" id="{3B97C700-1BA7-453C-B2C1-BFAB70A1C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459" y="6365876"/>
            <a:ext cx="571429" cy="314286"/>
          </a:xfrm>
          <a:prstGeom prst="rect">
            <a:avLst/>
          </a:prstGeom>
        </p:spPr>
      </p:pic>
    </p:spTree>
    <p:extLst>
      <p:ext uri="{BB962C8B-B14F-4D97-AF65-F5344CB8AC3E}">
        <p14:creationId xmlns:p14="http://schemas.microsoft.com/office/powerpoint/2010/main" val="3661682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20798-1756-4D7E-A75B-D8369A72FFA5}"/>
              </a:ext>
            </a:extLst>
          </p:cNvPr>
          <p:cNvSpPr>
            <a:spLocks noGrp="1"/>
          </p:cNvSpPr>
          <p:nvPr>
            <p:ph idx="1"/>
          </p:nvPr>
        </p:nvSpPr>
        <p:spPr>
          <a:xfrm>
            <a:off x="5495721" y="443155"/>
            <a:ext cx="3189768" cy="4114672"/>
          </a:xfrm>
          <a:solidFill>
            <a:schemeClr val="tx1"/>
          </a:solidFill>
          <a:ln>
            <a:solidFill>
              <a:schemeClr val="accent1"/>
            </a:solidFill>
          </a:ln>
        </p:spPr>
        <p:txBody>
          <a:bodyPr anchor="ctr">
            <a:noAutofit/>
          </a:bodyPr>
          <a:lstStyle/>
          <a:p>
            <a:pPr marL="0" indent="0">
              <a:buNone/>
            </a:pPr>
            <a:r>
              <a:rPr lang="en-GB" sz="2400" dirty="0">
                <a:solidFill>
                  <a:schemeClr val="bg2"/>
                </a:solidFill>
              </a:rPr>
              <a:t>In computer science AI research is defined as the study of "intelligent agents" </a:t>
            </a:r>
          </a:p>
          <a:p>
            <a:r>
              <a:rPr lang="en-GB" sz="2400" dirty="0">
                <a:solidFill>
                  <a:schemeClr val="bg2"/>
                </a:solidFill>
              </a:rPr>
              <a:t>any device that perceives its environment and takes actions that maximise its chance of successfully achieving its goals. </a:t>
            </a:r>
          </a:p>
        </p:txBody>
      </p:sp>
      <p:pic>
        <p:nvPicPr>
          <p:cNvPr id="8" name="Picture 7" descr="A screenshot of a cell phone&#10;&#10;Description automatically generated">
            <a:extLst>
              <a:ext uri="{FF2B5EF4-FFF2-40B4-BE49-F238E27FC236}">
                <a16:creationId xmlns:a16="http://schemas.microsoft.com/office/drawing/2014/main" id="{54414826-85E4-459D-B122-58B569849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71" y="443155"/>
            <a:ext cx="5050814" cy="4114672"/>
          </a:xfrm>
          <a:prstGeom prst="rect">
            <a:avLst/>
          </a:prstGeom>
        </p:spPr>
      </p:pic>
      <p:sp>
        <p:nvSpPr>
          <p:cNvPr id="2" name="TextBox 1">
            <a:extLst>
              <a:ext uri="{FF2B5EF4-FFF2-40B4-BE49-F238E27FC236}">
                <a16:creationId xmlns:a16="http://schemas.microsoft.com/office/drawing/2014/main" id="{328DAA1C-8D17-4A3A-BE30-71545308E43D}"/>
              </a:ext>
            </a:extLst>
          </p:cNvPr>
          <p:cNvSpPr txBox="1"/>
          <p:nvPr/>
        </p:nvSpPr>
        <p:spPr>
          <a:xfrm>
            <a:off x="360821" y="5075192"/>
            <a:ext cx="8324668" cy="1408078"/>
          </a:xfrm>
          <a:prstGeom prst="rect">
            <a:avLst/>
          </a:prstGeom>
          <a:solidFill>
            <a:schemeClr val="tx1"/>
          </a:solidFill>
        </p:spPr>
        <p:txBody>
          <a:bodyPr wrap="square" rtlCol="0">
            <a:spAutoFit/>
          </a:bodyPr>
          <a:lstStyle/>
          <a:p>
            <a:r>
              <a:rPr lang="en-GB" sz="2400" dirty="0">
                <a:solidFill>
                  <a:schemeClr val="bg2"/>
                </a:solidFill>
              </a:rPr>
              <a:t>Colloquially, the term "artificial intelligence" is applied when a machine mimics "cognitive" functions that humans associate with other human minds, such as "learning" and "problem solving"</a:t>
            </a:r>
            <a:endParaRPr lang="en-AU" sz="2400" dirty="0">
              <a:solidFill>
                <a:schemeClr val="bg2"/>
              </a:solidFill>
            </a:endParaRPr>
          </a:p>
          <a:p>
            <a:endParaRPr lang="en-AU" sz="1350" dirty="0">
              <a:solidFill>
                <a:schemeClr val="bg2"/>
              </a:solidFill>
            </a:endParaRPr>
          </a:p>
        </p:txBody>
      </p:sp>
    </p:spTree>
    <p:extLst>
      <p:ext uri="{BB962C8B-B14F-4D97-AF65-F5344CB8AC3E}">
        <p14:creationId xmlns:p14="http://schemas.microsoft.com/office/powerpoint/2010/main" val="1885153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D806C-9BE6-43BA-9859-098285AEE54F}"/>
              </a:ext>
            </a:extLst>
          </p:cNvPr>
          <p:cNvPicPr>
            <a:picLocks noChangeAspect="1"/>
          </p:cNvPicPr>
          <p:nvPr/>
        </p:nvPicPr>
        <p:blipFill rotWithShape="1">
          <a:blip r:embed="rId2"/>
          <a:srcRect l="13111" t="1189" r="13982" b="2222"/>
          <a:stretch/>
        </p:blipFill>
        <p:spPr>
          <a:xfrm>
            <a:off x="425302" y="361507"/>
            <a:ext cx="8410198" cy="6267400"/>
          </a:xfrm>
          <a:prstGeom prst="rect">
            <a:avLst/>
          </a:prstGeom>
        </p:spPr>
      </p:pic>
      <p:pic>
        <p:nvPicPr>
          <p:cNvPr id="4" name="Picture 3" descr="A close up of a logo&#10;&#10;Description automatically generated">
            <a:extLst>
              <a:ext uri="{FF2B5EF4-FFF2-40B4-BE49-F238E27FC236}">
                <a16:creationId xmlns:a16="http://schemas.microsoft.com/office/drawing/2014/main" id="{A3B88803-FBB4-4590-B52C-5F7E20455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659" y="6110694"/>
            <a:ext cx="571429" cy="314286"/>
          </a:xfrm>
          <a:prstGeom prst="rect">
            <a:avLst/>
          </a:prstGeom>
        </p:spPr>
      </p:pic>
    </p:spTree>
    <p:extLst>
      <p:ext uri="{BB962C8B-B14F-4D97-AF65-F5344CB8AC3E}">
        <p14:creationId xmlns:p14="http://schemas.microsoft.com/office/powerpoint/2010/main" val="309613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DEB54-A577-43CC-A07F-895A14DFA175}"/>
              </a:ext>
            </a:extLst>
          </p:cNvPr>
          <p:cNvSpPr>
            <a:spLocks noGrp="1"/>
          </p:cNvSpPr>
          <p:nvPr>
            <p:ph sz="half" idx="1"/>
          </p:nvPr>
        </p:nvSpPr>
        <p:spPr>
          <a:xfrm>
            <a:off x="115683" y="2570508"/>
            <a:ext cx="2707756" cy="2553411"/>
          </a:xfrm>
        </p:spPr>
        <p:txBody>
          <a:bodyPr>
            <a:normAutofit/>
          </a:bodyPr>
          <a:lstStyle/>
          <a:p>
            <a:pPr marL="0" indent="0">
              <a:buNone/>
            </a:pPr>
            <a:r>
              <a:rPr lang="en-AU" sz="4000" b="1" dirty="0">
                <a:solidFill>
                  <a:schemeClr val="bg1"/>
                </a:solidFill>
              </a:rPr>
              <a:t>Machines </a:t>
            </a:r>
            <a:br>
              <a:rPr lang="en-AU" sz="4000" b="1" dirty="0">
                <a:solidFill>
                  <a:schemeClr val="bg1"/>
                </a:solidFill>
              </a:rPr>
            </a:br>
            <a:r>
              <a:rPr lang="en-AU" sz="4000" b="1" dirty="0">
                <a:solidFill>
                  <a:schemeClr val="bg1"/>
                </a:solidFill>
              </a:rPr>
              <a:t>behaving </a:t>
            </a:r>
            <a:br>
              <a:rPr lang="en-AU" sz="4000" b="1" dirty="0">
                <a:solidFill>
                  <a:schemeClr val="bg1"/>
                </a:solidFill>
              </a:rPr>
            </a:br>
            <a:r>
              <a:rPr lang="en-AU" sz="4000" b="1" dirty="0">
                <a:solidFill>
                  <a:schemeClr val="bg1"/>
                </a:solidFill>
              </a:rPr>
              <a:t>intelligently</a:t>
            </a:r>
          </a:p>
          <a:p>
            <a:pPr marL="0" indent="0" algn="r">
              <a:buNone/>
            </a:pPr>
            <a:endParaRPr lang="en-AU" sz="3600" b="1" dirty="0">
              <a:solidFill>
                <a:schemeClr val="bg1"/>
              </a:solidFill>
            </a:endParaRPr>
          </a:p>
        </p:txBody>
      </p:sp>
      <p:pic>
        <p:nvPicPr>
          <p:cNvPr id="15" name="Content Placeholder 14" descr="A person wearing a suit and tie talking on a cell phone&#10;&#10;Description automatically generated">
            <a:extLst>
              <a:ext uri="{FF2B5EF4-FFF2-40B4-BE49-F238E27FC236}">
                <a16:creationId xmlns:a16="http://schemas.microsoft.com/office/drawing/2014/main" id="{C1DEDAFE-0BF5-4FBB-B6E3-DD6DB3CD4B9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23439" y="207632"/>
            <a:ext cx="6086644" cy="6442736"/>
          </a:xfrm>
        </p:spPr>
      </p:pic>
      <p:pic>
        <p:nvPicPr>
          <p:cNvPr id="4" name="Picture 3" descr="A close up of a logo&#10;&#10;Description automatically generated">
            <a:extLst>
              <a:ext uri="{FF2B5EF4-FFF2-40B4-BE49-F238E27FC236}">
                <a16:creationId xmlns:a16="http://schemas.microsoft.com/office/drawing/2014/main" id="{FCF988E2-6516-482F-827F-8158EE442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133" y="6273727"/>
            <a:ext cx="571429" cy="314286"/>
          </a:xfrm>
          <a:prstGeom prst="rect">
            <a:avLst/>
          </a:prstGeom>
        </p:spPr>
      </p:pic>
    </p:spTree>
    <p:extLst>
      <p:ext uri="{BB962C8B-B14F-4D97-AF65-F5344CB8AC3E}">
        <p14:creationId xmlns:p14="http://schemas.microsoft.com/office/powerpoint/2010/main" val="418488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EDB5FBB-FF06-4443-8D61-6665CC1494EB}"/>
              </a:ext>
            </a:extLst>
          </p:cNvPr>
          <p:cNvSpPr>
            <a:spLocks noGrp="1"/>
          </p:cNvSpPr>
          <p:nvPr>
            <p:ph idx="1"/>
          </p:nvPr>
        </p:nvSpPr>
        <p:spPr>
          <a:xfrm>
            <a:off x="3467984" y="1397296"/>
            <a:ext cx="5374925" cy="5143499"/>
          </a:xfrm>
          <a:solidFill>
            <a:schemeClr val="bg1"/>
          </a:solidFill>
        </p:spPr>
        <p:txBody>
          <a:bodyPr vert="horz" lIns="68580" tIns="34290" rIns="68580" bIns="34290" rtlCol="0" anchor="t">
            <a:noAutofit/>
          </a:bodyPr>
          <a:lstStyle/>
          <a:p>
            <a:pPr marL="600075" indent="-514350">
              <a:spcBef>
                <a:spcPts val="1800"/>
              </a:spcBef>
              <a:buFont typeface="+mj-lt"/>
              <a:buAutoNum type="arabicPeriod"/>
            </a:pPr>
            <a:r>
              <a:rPr lang="en-US" b="1" dirty="0">
                <a:solidFill>
                  <a:schemeClr val="tx2"/>
                </a:solidFill>
                <a:latin typeface="TT Norms"/>
              </a:rPr>
              <a:t>Automation will completely displace employees</a:t>
            </a:r>
          </a:p>
          <a:p>
            <a:pPr marL="600075" indent="-514350">
              <a:spcBef>
                <a:spcPts val="1800"/>
              </a:spcBef>
              <a:buFont typeface="+mj-lt"/>
              <a:buAutoNum type="arabicPeriod"/>
            </a:pPr>
            <a:r>
              <a:rPr lang="en-US" b="1" dirty="0">
                <a:solidFill>
                  <a:schemeClr val="tx2"/>
                </a:solidFill>
                <a:latin typeface="TT Norms"/>
              </a:rPr>
              <a:t>Companies are primarily interested in cutting costs</a:t>
            </a:r>
          </a:p>
          <a:p>
            <a:pPr marL="600075" indent="-514350">
              <a:spcBef>
                <a:spcPts val="1800"/>
              </a:spcBef>
              <a:buFont typeface="+mj-lt"/>
              <a:buAutoNum type="arabicPeriod"/>
            </a:pPr>
            <a:r>
              <a:rPr lang="en-US" b="1" dirty="0">
                <a:solidFill>
                  <a:schemeClr val="tx2"/>
                </a:solidFill>
                <a:latin typeface="TT Norms"/>
              </a:rPr>
              <a:t>AI, machine-learning and deep learning are all the same thing</a:t>
            </a:r>
          </a:p>
          <a:p>
            <a:pPr marL="600075" indent="-514350">
              <a:spcBef>
                <a:spcPts val="1800"/>
              </a:spcBef>
              <a:buFont typeface="+mj-lt"/>
              <a:buAutoNum type="arabicPeriod"/>
            </a:pPr>
            <a:r>
              <a:rPr lang="en-US" b="1" dirty="0">
                <a:solidFill>
                  <a:schemeClr val="tx2"/>
                </a:solidFill>
                <a:latin typeface="TT Norms"/>
              </a:rPr>
              <a:t>Automation will eradicate more jobs than it creates</a:t>
            </a:r>
          </a:p>
        </p:txBody>
      </p:sp>
      <p:pic>
        <p:nvPicPr>
          <p:cNvPr id="3" name="Picture 2" descr="A screenshot of a cell phone&#10;&#10;Description automatically generated">
            <a:extLst>
              <a:ext uri="{FF2B5EF4-FFF2-40B4-BE49-F238E27FC236}">
                <a16:creationId xmlns:a16="http://schemas.microsoft.com/office/drawing/2014/main" id="{639EEF76-E30D-4676-81EA-7F7EDA9D41A2}"/>
              </a:ext>
            </a:extLst>
          </p:cNvPr>
          <p:cNvPicPr>
            <a:picLocks noChangeAspect="1"/>
          </p:cNvPicPr>
          <p:nvPr/>
        </p:nvPicPr>
        <p:blipFill rotWithShape="1">
          <a:blip r:embed="rId2">
            <a:extLst>
              <a:ext uri="{28A0092B-C50C-407E-A947-70E740481C1C}">
                <a14:useLocalDpi xmlns:a14="http://schemas.microsoft.com/office/drawing/2010/main" val="0"/>
              </a:ext>
            </a:extLst>
          </a:blip>
          <a:srcRect r="2" b="8374"/>
          <a:stretch/>
        </p:blipFill>
        <p:spPr>
          <a:xfrm>
            <a:off x="170122" y="1397297"/>
            <a:ext cx="3172681" cy="5143500"/>
          </a:xfrm>
          <a:prstGeom prst="rect">
            <a:avLst/>
          </a:prstGeom>
        </p:spPr>
      </p:pic>
      <p:sp>
        <p:nvSpPr>
          <p:cNvPr id="8" name="TextBox 7">
            <a:extLst>
              <a:ext uri="{FF2B5EF4-FFF2-40B4-BE49-F238E27FC236}">
                <a16:creationId xmlns:a16="http://schemas.microsoft.com/office/drawing/2014/main" id="{341D5703-A8D7-4C7E-9860-454B47FB4579}"/>
              </a:ext>
            </a:extLst>
          </p:cNvPr>
          <p:cNvSpPr txBox="1"/>
          <p:nvPr/>
        </p:nvSpPr>
        <p:spPr>
          <a:xfrm>
            <a:off x="3651931" y="6133196"/>
            <a:ext cx="5190978" cy="253916"/>
          </a:xfrm>
          <a:prstGeom prst="rect">
            <a:avLst/>
          </a:prstGeom>
          <a:noFill/>
        </p:spPr>
        <p:txBody>
          <a:bodyPr wrap="square" rtlCol="0">
            <a:spAutoFit/>
          </a:bodyPr>
          <a:lstStyle/>
          <a:p>
            <a:r>
              <a:rPr lang="en-AU" sz="1050" dirty="0">
                <a:solidFill>
                  <a:schemeClr val="tx2"/>
                </a:solidFill>
                <a:latin typeface="TT Norms" panose="02000503030000020003" pitchFamily="2" charset="0"/>
              </a:rPr>
              <a:t>Source: visualcapitalist.com/debunking-8-myths-ai-workplace/</a:t>
            </a:r>
          </a:p>
        </p:txBody>
      </p:sp>
      <p:sp>
        <p:nvSpPr>
          <p:cNvPr id="5" name="TextBox 4">
            <a:extLst>
              <a:ext uri="{FF2B5EF4-FFF2-40B4-BE49-F238E27FC236}">
                <a16:creationId xmlns:a16="http://schemas.microsoft.com/office/drawing/2014/main" id="{FE35117B-75D5-41B8-B1A3-3461CE525E8B}"/>
              </a:ext>
            </a:extLst>
          </p:cNvPr>
          <p:cNvSpPr txBox="1"/>
          <p:nvPr/>
        </p:nvSpPr>
        <p:spPr>
          <a:xfrm>
            <a:off x="2793723" y="0"/>
            <a:ext cx="4011113" cy="1200329"/>
          </a:xfrm>
          <a:prstGeom prst="rect">
            <a:avLst/>
          </a:prstGeom>
          <a:noFill/>
        </p:spPr>
        <p:txBody>
          <a:bodyPr wrap="square" rtlCol="0">
            <a:spAutoFit/>
          </a:bodyPr>
          <a:lstStyle/>
          <a:p>
            <a:r>
              <a:rPr lang="en-AU" sz="7200" dirty="0">
                <a:solidFill>
                  <a:schemeClr val="bg1"/>
                </a:solidFill>
              </a:rPr>
              <a:t>AI Myths</a:t>
            </a:r>
          </a:p>
        </p:txBody>
      </p:sp>
    </p:spTree>
    <p:extLst>
      <p:ext uri="{BB962C8B-B14F-4D97-AF65-F5344CB8AC3E}">
        <p14:creationId xmlns:p14="http://schemas.microsoft.com/office/powerpoint/2010/main" val="315839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EDB5FBB-FF06-4443-8D61-6665CC1494EB}"/>
              </a:ext>
            </a:extLst>
          </p:cNvPr>
          <p:cNvSpPr>
            <a:spLocks noGrp="1"/>
          </p:cNvSpPr>
          <p:nvPr>
            <p:ph idx="1"/>
          </p:nvPr>
        </p:nvSpPr>
        <p:spPr>
          <a:xfrm>
            <a:off x="547576" y="1459428"/>
            <a:ext cx="4860851" cy="5143501"/>
          </a:xfrm>
          <a:solidFill>
            <a:schemeClr val="bg1"/>
          </a:solidFill>
        </p:spPr>
        <p:txBody>
          <a:bodyPr vert="horz" lIns="68580" tIns="34290" rIns="68580" bIns="34290" rtlCol="0" anchor="t">
            <a:normAutofit/>
          </a:bodyPr>
          <a:lstStyle/>
          <a:p>
            <a:pPr marL="428625" indent="-342900">
              <a:spcBef>
                <a:spcPts val="1800"/>
              </a:spcBef>
              <a:buFont typeface="+mj-lt"/>
              <a:buAutoNum type="arabicPeriod" startAt="5"/>
            </a:pPr>
            <a:r>
              <a:rPr lang="en-US" b="1" dirty="0">
                <a:solidFill>
                  <a:schemeClr val="tx2"/>
                </a:solidFill>
                <a:latin typeface="TT Norms"/>
              </a:rPr>
              <a:t>Robots and AI are the same thing</a:t>
            </a:r>
          </a:p>
          <a:p>
            <a:pPr marL="342900" indent="-257175">
              <a:spcBef>
                <a:spcPts val="1800"/>
              </a:spcBef>
              <a:buFont typeface="+mj-lt"/>
              <a:buAutoNum type="arabicPeriod" startAt="5"/>
            </a:pPr>
            <a:r>
              <a:rPr lang="en-US" b="1" dirty="0">
                <a:solidFill>
                  <a:schemeClr val="tx2"/>
                </a:solidFill>
                <a:latin typeface="TT Norms"/>
              </a:rPr>
              <a:t>AI won’t affect my industry</a:t>
            </a:r>
          </a:p>
          <a:p>
            <a:pPr marL="342900" indent="-257175">
              <a:spcBef>
                <a:spcPts val="1800"/>
              </a:spcBef>
              <a:buFont typeface="+mj-lt"/>
              <a:buAutoNum type="arabicPeriod" startAt="5"/>
            </a:pPr>
            <a:r>
              <a:rPr lang="en-US" b="1" dirty="0">
                <a:solidFill>
                  <a:schemeClr val="tx2"/>
                </a:solidFill>
                <a:latin typeface="TT Norms"/>
              </a:rPr>
              <a:t>Companies implementing AI don’t care about me</a:t>
            </a:r>
          </a:p>
          <a:p>
            <a:pPr marL="342900" indent="-257175">
              <a:spcBef>
                <a:spcPts val="1800"/>
              </a:spcBef>
              <a:buFont typeface="+mj-lt"/>
              <a:buAutoNum type="arabicPeriod" startAt="5"/>
            </a:pPr>
            <a:r>
              <a:rPr lang="en-US" b="1" dirty="0">
                <a:solidFill>
                  <a:schemeClr val="tx2"/>
                </a:solidFill>
                <a:latin typeface="TT Norms"/>
              </a:rPr>
              <a:t>Higher productivity equals higher profits and less employment</a:t>
            </a:r>
          </a:p>
        </p:txBody>
      </p:sp>
      <p:pic>
        <p:nvPicPr>
          <p:cNvPr id="3" name="Picture 2" descr="A screenshot of a cell phone&#10;&#10;Description automatically generated">
            <a:extLst>
              <a:ext uri="{FF2B5EF4-FFF2-40B4-BE49-F238E27FC236}">
                <a16:creationId xmlns:a16="http://schemas.microsoft.com/office/drawing/2014/main" id="{639EEF76-E30D-4676-81EA-7F7EDA9D41A2}"/>
              </a:ext>
            </a:extLst>
          </p:cNvPr>
          <p:cNvPicPr>
            <a:picLocks noChangeAspect="1"/>
          </p:cNvPicPr>
          <p:nvPr/>
        </p:nvPicPr>
        <p:blipFill rotWithShape="1">
          <a:blip r:embed="rId2">
            <a:extLst>
              <a:ext uri="{28A0092B-C50C-407E-A947-70E740481C1C}">
                <a14:useLocalDpi xmlns:a14="http://schemas.microsoft.com/office/drawing/2010/main" val="0"/>
              </a:ext>
            </a:extLst>
          </a:blip>
          <a:srcRect r="2" b="8374"/>
          <a:stretch/>
        </p:blipFill>
        <p:spPr>
          <a:xfrm>
            <a:off x="5508111" y="1459428"/>
            <a:ext cx="3331090" cy="5143501"/>
          </a:xfrm>
          <a:prstGeom prst="rect">
            <a:avLst/>
          </a:prstGeom>
        </p:spPr>
      </p:pic>
      <p:sp>
        <p:nvSpPr>
          <p:cNvPr id="8" name="TextBox 7">
            <a:extLst>
              <a:ext uri="{FF2B5EF4-FFF2-40B4-BE49-F238E27FC236}">
                <a16:creationId xmlns:a16="http://schemas.microsoft.com/office/drawing/2014/main" id="{341D5703-A8D7-4C7E-9860-454B47FB4579}"/>
              </a:ext>
            </a:extLst>
          </p:cNvPr>
          <p:cNvSpPr txBox="1"/>
          <p:nvPr/>
        </p:nvSpPr>
        <p:spPr>
          <a:xfrm>
            <a:off x="666935" y="6115097"/>
            <a:ext cx="5190978" cy="253916"/>
          </a:xfrm>
          <a:prstGeom prst="rect">
            <a:avLst/>
          </a:prstGeom>
          <a:noFill/>
        </p:spPr>
        <p:txBody>
          <a:bodyPr wrap="square" rtlCol="0">
            <a:spAutoFit/>
          </a:bodyPr>
          <a:lstStyle/>
          <a:p>
            <a:r>
              <a:rPr lang="en-AU" sz="1050" dirty="0">
                <a:solidFill>
                  <a:schemeClr val="tx2"/>
                </a:solidFill>
                <a:latin typeface="TT Norms" panose="02000503030000020003" pitchFamily="2" charset="0"/>
              </a:rPr>
              <a:t>Source: visualcapitalist.com/debunking-8-myths-ai-workplace/</a:t>
            </a:r>
          </a:p>
        </p:txBody>
      </p:sp>
      <p:sp>
        <p:nvSpPr>
          <p:cNvPr id="6" name="TextBox 5">
            <a:extLst>
              <a:ext uri="{FF2B5EF4-FFF2-40B4-BE49-F238E27FC236}">
                <a16:creationId xmlns:a16="http://schemas.microsoft.com/office/drawing/2014/main" id="{816CB825-95D0-49DF-B7A6-9964C8FDCFD2}"/>
              </a:ext>
            </a:extLst>
          </p:cNvPr>
          <p:cNvSpPr txBox="1"/>
          <p:nvPr/>
        </p:nvSpPr>
        <p:spPr>
          <a:xfrm>
            <a:off x="2750642" y="87975"/>
            <a:ext cx="4728736" cy="1200329"/>
          </a:xfrm>
          <a:prstGeom prst="rect">
            <a:avLst/>
          </a:prstGeom>
          <a:noFill/>
        </p:spPr>
        <p:txBody>
          <a:bodyPr wrap="square" rtlCol="0">
            <a:spAutoFit/>
          </a:bodyPr>
          <a:lstStyle/>
          <a:p>
            <a:r>
              <a:rPr lang="en-AU" sz="7200" dirty="0">
                <a:solidFill>
                  <a:schemeClr val="bg1"/>
                </a:solidFill>
              </a:rPr>
              <a:t>AI Myths</a:t>
            </a:r>
          </a:p>
        </p:txBody>
      </p:sp>
    </p:spTree>
    <p:extLst>
      <p:ext uri="{BB962C8B-B14F-4D97-AF65-F5344CB8AC3E}">
        <p14:creationId xmlns:p14="http://schemas.microsoft.com/office/powerpoint/2010/main" val="9655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883</TotalTime>
  <Words>886</Words>
  <Application>Microsoft Office PowerPoint</Application>
  <PresentationFormat>On-screen Show (4:3)</PresentationFormat>
  <Paragraphs>139</Paragraphs>
  <Slides>29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TT Norms</vt:lpstr>
      <vt:lpstr>Arial</vt:lpstr>
      <vt:lpstr>Calibri Light</vt:lpstr>
      <vt:lpstr>Office Theme</vt:lpstr>
      <vt:lpstr>Change, Engagement  &amp;  Artificial Intelligence</vt:lpstr>
      <vt:lpstr>Your speakers</vt:lpstr>
      <vt:lpstr>Tonight</vt:lpstr>
      <vt:lpstr>What is AI?</vt:lpstr>
      <vt:lpstr>PowerPoint Presentation</vt:lpstr>
      <vt:lpstr>PowerPoint Presentation</vt:lpstr>
      <vt:lpstr>PowerPoint Presentation</vt:lpstr>
      <vt:lpstr>PowerPoint Presentation</vt:lpstr>
      <vt:lpstr>PowerPoint Presentation</vt:lpstr>
      <vt:lpstr>AI and its impact</vt:lpstr>
      <vt:lpstr>PowerPoint Presentation</vt:lpstr>
      <vt:lpstr>Communication and engagement  –  What does AI mean for professional communicators?</vt:lpstr>
      <vt:lpstr>PowerPoint Presentation</vt:lpstr>
      <vt:lpstr>Human input remains critical  - In a world of increasing automation our ability to facilitate real human connection becomes even more important </vt:lpstr>
      <vt:lpstr>What communication professionals are doing now  Please share your stories </vt:lpstr>
      <vt:lpstr>What we can do to facilitate successful AI implementation</vt:lpstr>
      <vt:lpstr>PowerPoint Presentation</vt:lpstr>
      <vt:lpstr>PowerPoint Presentation</vt:lpstr>
      <vt:lpstr>What can we do to facilitate successful implementation of AI?</vt:lpstr>
      <vt:lpstr>AI tools  What is out there </vt:lpstr>
      <vt:lpstr>PowerPoint Presentation</vt:lpstr>
      <vt:lpstr>Applied.ai</vt:lpstr>
      <vt:lpstr>CIPR</vt:lpstr>
      <vt:lpstr>PowerPoint Presentation</vt:lpstr>
      <vt:lpstr>PowerPoint Presentation</vt:lpstr>
      <vt:lpstr>Overcoming the fear and making a start </vt:lpstr>
      <vt:lpstr>How did we go?</vt:lpstr>
      <vt:lpstr>Change, Engagement  &amp;  Artificial Intelligence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Engagement &amp; Artificial Intelligence</dc:title>
  <dc:creator>Jo</dc:creator>
  <cp:lastModifiedBy>Jo</cp:lastModifiedBy>
  <cp:revision>43</cp:revision>
  <dcterms:created xsi:type="dcterms:W3CDTF">2019-03-21T06:23:06Z</dcterms:created>
  <dcterms:modified xsi:type="dcterms:W3CDTF">2019-04-23T00:58:09Z</dcterms:modified>
</cp:coreProperties>
</file>